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1"/>
  </p:notesMasterIdLst>
  <p:sldIdLst>
    <p:sldId id="256" r:id="rId3"/>
    <p:sldId id="2560" r:id="rId4"/>
    <p:sldId id="2556" r:id="rId5"/>
    <p:sldId id="2561" r:id="rId6"/>
    <p:sldId id="2557" r:id="rId7"/>
    <p:sldId id="2562" r:id="rId8"/>
    <p:sldId id="2558" r:id="rId9"/>
    <p:sldId id="2559" r:id="rId10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B8DE25C-F8A1-E2ED-2BA1-455CCCD84C51}" name="Jorge Alejandro Hidalgo López" initials="JH" userId="S::jhidalgo@icafe.cr::165ae0b1-4c40-4a51-b33d-0577af1465f0" providerId="AD"/>
  <p188:author id="{AE95C884-D084-C9DC-0CCA-D1FDF7D8394A}" name="MARIA VALERIA CORTES ARGUEDAS" initials="MC" userId="S::mcortesa@ulicori.net::8ca958ba-f199-46ff-81f1-9e8308162b65" providerId="AD"/>
  <p188:author id="{D3BC1BEE-A921-8A99-EEBF-820515B07BA4}" name="Alcides Quirós Madrigal" initials="AQ" userId="S::aquiros@icafe.cr::563ef6b0-44ac-4dc2-bb80-7730568c189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06CA"/>
    <a:srgbClr val="60FF4B"/>
    <a:srgbClr val="FF3300"/>
    <a:srgbClr val="00B0F0"/>
    <a:srgbClr val="002060"/>
    <a:srgbClr val="34507B"/>
    <a:srgbClr val="499057"/>
    <a:srgbClr val="83A589"/>
    <a:srgbClr val="6DA679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636B2D-EFDD-4E07-8F56-13E59F2D6E9C}" v="9" dt="2026-08-11T17:00:10.75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52" autoAdjust="0"/>
    <p:restoredTop sz="94660"/>
  </p:normalViewPr>
  <p:slideViewPr>
    <p:cSldViewPr snapToGrid="0" showGuides="1">
      <p:cViewPr varScale="1">
        <p:scale>
          <a:sx n="111" d="100"/>
          <a:sy n="111" d="100"/>
        </p:scale>
        <p:origin x="582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Master" Target="slideMasters/slideMaster2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an Carlos Castillo Molina" userId="3321f39d-c43d-4dc1-aab8-e37c264880eb" providerId="ADAL" clId="{CF0E7DC8-4F83-4E08-A75A-7ECE842A8D81}"/>
    <pc:docChg chg="undo redo custSel addSld modSld">
      <pc:chgData name="Juan Carlos Castillo Molina" userId="3321f39d-c43d-4dc1-aab8-e37c264880eb" providerId="ADAL" clId="{CF0E7DC8-4F83-4E08-A75A-7ECE842A8D81}" dt="2026-08-11T17:00:21.349" v="733" actId="1076"/>
      <pc:docMkLst>
        <pc:docMk/>
      </pc:docMkLst>
      <pc:sldChg chg="modSp mod">
        <pc:chgData name="Juan Carlos Castillo Molina" userId="3321f39d-c43d-4dc1-aab8-e37c264880eb" providerId="ADAL" clId="{CF0E7DC8-4F83-4E08-A75A-7ECE842A8D81}" dt="2026-08-11T16:16:58.853" v="636" actId="20577"/>
        <pc:sldMkLst>
          <pc:docMk/>
          <pc:sldMk cId="4284725626" sldId="256"/>
        </pc:sldMkLst>
        <pc:spChg chg="mod">
          <ac:chgData name="Juan Carlos Castillo Molina" userId="3321f39d-c43d-4dc1-aab8-e37c264880eb" providerId="ADAL" clId="{CF0E7DC8-4F83-4E08-A75A-7ECE842A8D81}" dt="2026-08-11T16:16:58.853" v="636" actId="20577"/>
          <ac:spMkLst>
            <pc:docMk/>
            <pc:sldMk cId="4284725626" sldId="256"/>
            <ac:spMk id="6" creationId="{36AB1472-46B9-4B0A-99DC-7E1FA61E84DC}"/>
          </ac:spMkLst>
        </pc:spChg>
      </pc:sldChg>
      <pc:sldChg chg="addSp delSp modSp mod">
        <pc:chgData name="Juan Carlos Castillo Molina" userId="3321f39d-c43d-4dc1-aab8-e37c264880eb" providerId="ADAL" clId="{CF0E7DC8-4F83-4E08-A75A-7ECE842A8D81}" dt="2026-08-11T16:55:22.102" v="707" actId="14100"/>
        <pc:sldMkLst>
          <pc:docMk/>
          <pc:sldMk cId="263347290" sldId="2556"/>
        </pc:sldMkLst>
        <pc:spChg chg="mod">
          <ac:chgData name="Juan Carlos Castillo Molina" userId="3321f39d-c43d-4dc1-aab8-e37c264880eb" providerId="ADAL" clId="{CF0E7DC8-4F83-4E08-A75A-7ECE842A8D81}" dt="2026-08-11T16:17:24.802" v="649" actId="20577"/>
          <ac:spMkLst>
            <pc:docMk/>
            <pc:sldMk cId="263347290" sldId="2556"/>
            <ac:spMk id="3" creationId="{87308295-AB40-3C40-F446-14DB01B3212A}"/>
          </ac:spMkLst>
        </pc:spChg>
        <pc:spChg chg="mod">
          <ac:chgData name="Juan Carlos Castillo Molina" userId="3321f39d-c43d-4dc1-aab8-e37c264880eb" providerId="ADAL" clId="{CF0E7DC8-4F83-4E08-A75A-7ECE842A8D81}" dt="2026-08-11T16:17:17.387" v="644" actId="20577"/>
          <ac:spMkLst>
            <pc:docMk/>
            <pc:sldMk cId="263347290" sldId="2556"/>
            <ac:spMk id="6" creationId="{468EEE38-E13C-E44E-E391-DD72497BAF3F}"/>
          </ac:spMkLst>
        </pc:spChg>
        <pc:graphicFrameChg chg="add del mod modGraphic">
          <ac:chgData name="Juan Carlos Castillo Molina" userId="3321f39d-c43d-4dc1-aab8-e37c264880eb" providerId="ADAL" clId="{CF0E7DC8-4F83-4E08-A75A-7ECE842A8D81}" dt="2026-08-11T16:17:22.293" v="646" actId="478"/>
          <ac:graphicFrameMkLst>
            <pc:docMk/>
            <pc:sldMk cId="263347290" sldId="2556"/>
            <ac:graphicFrameMk id="5" creationId="{41C09F49-CB83-CC75-E777-4F46BED7BF16}"/>
          </ac:graphicFrameMkLst>
        </pc:graphicFrameChg>
        <pc:graphicFrameChg chg="add del mod modGraphic">
          <ac:chgData name="Juan Carlos Castillo Molina" userId="3321f39d-c43d-4dc1-aab8-e37c264880eb" providerId="ADAL" clId="{CF0E7DC8-4F83-4E08-A75A-7ECE842A8D81}" dt="2026-08-11T16:17:20.693" v="645" actId="478"/>
          <ac:graphicFrameMkLst>
            <pc:docMk/>
            <pc:sldMk cId="263347290" sldId="2556"/>
            <ac:graphicFrameMk id="9" creationId="{E216CAE9-9CE8-11F5-A326-9ACEAB5F56B3}"/>
          </ac:graphicFrameMkLst>
        </pc:graphicFrameChg>
        <pc:graphicFrameChg chg="add mod modGraphic">
          <ac:chgData name="Juan Carlos Castillo Molina" userId="3321f39d-c43d-4dc1-aab8-e37c264880eb" providerId="ADAL" clId="{CF0E7DC8-4F83-4E08-A75A-7ECE842A8D81}" dt="2026-08-11T16:54:44.071" v="701" actId="14100"/>
          <ac:graphicFrameMkLst>
            <pc:docMk/>
            <pc:sldMk cId="263347290" sldId="2556"/>
            <ac:graphicFrameMk id="10" creationId="{5F382271-ED52-E5CB-0B42-1BE1DBB66015}"/>
          </ac:graphicFrameMkLst>
        </pc:graphicFrameChg>
        <pc:graphicFrameChg chg="add mod modGraphic">
          <ac:chgData name="Juan Carlos Castillo Molina" userId="3321f39d-c43d-4dc1-aab8-e37c264880eb" providerId="ADAL" clId="{CF0E7DC8-4F83-4E08-A75A-7ECE842A8D81}" dt="2026-08-11T16:55:22.102" v="707" actId="14100"/>
          <ac:graphicFrameMkLst>
            <pc:docMk/>
            <pc:sldMk cId="263347290" sldId="2556"/>
            <ac:graphicFrameMk id="11" creationId="{5974309A-FAF9-5868-32CE-22A3553B4712}"/>
          </ac:graphicFrameMkLst>
        </pc:graphicFrameChg>
      </pc:sldChg>
      <pc:sldChg chg="addSp delSp modSp mod">
        <pc:chgData name="Juan Carlos Castillo Molina" userId="3321f39d-c43d-4dc1-aab8-e37c264880eb" providerId="ADAL" clId="{CF0E7DC8-4F83-4E08-A75A-7ECE842A8D81}" dt="2026-08-11T16:41:59.546" v="684" actId="1076"/>
        <pc:sldMkLst>
          <pc:docMk/>
          <pc:sldMk cId="4186037163" sldId="2557"/>
        </pc:sldMkLst>
        <pc:spChg chg="mod">
          <ac:chgData name="Juan Carlos Castillo Molina" userId="3321f39d-c43d-4dc1-aab8-e37c264880eb" providerId="ADAL" clId="{CF0E7DC8-4F83-4E08-A75A-7ECE842A8D81}" dt="2026-08-11T16:17:36.678" v="657" actId="20577"/>
          <ac:spMkLst>
            <pc:docMk/>
            <pc:sldMk cId="4186037163" sldId="2557"/>
            <ac:spMk id="8" creationId="{46489F10-1B1C-29DE-B8AD-88D46430E4AD}"/>
          </ac:spMkLst>
        </pc:spChg>
        <pc:graphicFrameChg chg="add mod modGraphic">
          <ac:chgData name="Juan Carlos Castillo Molina" userId="3321f39d-c43d-4dc1-aab8-e37c264880eb" providerId="ADAL" clId="{CF0E7DC8-4F83-4E08-A75A-7ECE842A8D81}" dt="2026-08-11T16:41:59.546" v="684" actId="1076"/>
          <ac:graphicFrameMkLst>
            <pc:docMk/>
            <pc:sldMk cId="4186037163" sldId="2557"/>
            <ac:graphicFrameMk id="2" creationId="{A08BE158-57A3-CEE9-19DA-7CC1ADA15154}"/>
          </ac:graphicFrameMkLst>
        </pc:graphicFrameChg>
        <pc:graphicFrameChg chg="add del mod modGraphic">
          <ac:chgData name="Juan Carlos Castillo Molina" userId="3321f39d-c43d-4dc1-aab8-e37c264880eb" providerId="ADAL" clId="{CF0E7DC8-4F83-4E08-A75A-7ECE842A8D81}" dt="2026-08-11T16:17:34.757" v="654" actId="478"/>
          <ac:graphicFrameMkLst>
            <pc:docMk/>
            <pc:sldMk cId="4186037163" sldId="2557"/>
            <ac:graphicFrameMk id="3" creationId="{42AF0515-8220-237B-2F1F-F92135448AEB}"/>
          </ac:graphicFrameMkLst>
        </pc:graphicFrameChg>
      </pc:sldChg>
      <pc:sldChg chg="addSp delSp modSp mod">
        <pc:chgData name="Juan Carlos Castillo Molina" userId="3321f39d-c43d-4dc1-aab8-e37c264880eb" providerId="ADAL" clId="{CF0E7DC8-4F83-4E08-A75A-7ECE842A8D81}" dt="2026-08-11T16:59:13.629" v="728" actId="14100"/>
        <pc:sldMkLst>
          <pc:docMk/>
          <pc:sldMk cId="1636667196" sldId="2558"/>
        </pc:sldMkLst>
        <pc:spChg chg="mod">
          <ac:chgData name="Juan Carlos Castillo Molina" userId="3321f39d-c43d-4dc1-aab8-e37c264880eb" providerId="ADAL" clId="{CF0E7DC8-4F83-4E08-A75A-7ECE842A8D81}" dt="2026-08-11T16:17:50.933" v="665" actId="20577"/>
          <ac:spMkLst>
            <pc:docMk/>
            <pc:sldMk cId="1636667196" sldId="2558"/>
            <ac:spMk id="4" creationId="{A60CFAD0-C18E-8430-5653-649ADF4BEE77}"/>
          </ac:spMkLst>
        </pc:spChg>
        <pc:graphicFrameChg chg="add mod modGraphic">
          <ac:chgData name="Juan Carlos Castillo Molina" userId="3321f39d-c43d-4dc1-aab8-e37c264880eb" providerId="ADAL" clId="{CF0E7DC8-4F83-4E08-A75A-7ECE842A8D81}" dt="2026-08-11T16:58:51.843" v="720" actId="14100"/>
          <ac:graphicFrameMkLst>
            <pc:docMk/>
            <pc:sldMk cId="1636667196" sldId="2558"/>
            <ac:graphicFrameMk id="5" creationId="{158D7228-FF1F-73DD-04AB-9412488C9042}"/>
          </ac:graphicFrameMkLst>
        </pc:graphicFrameChg>
        <pc:graphicFrameChg chg="add mod">
          <ac:chgData name="Juan Carlos Castillo Molina" userId="3321f39d-c43d-4dc1-aab8-e37c264880eb" providerId="ADAL" clId="{CF0E7DC8-4F83-4E08-A75A-7ECE842A8D81}" dt="2026-08-11T16:59:13.629" v="728" actId="14100"/>
          <ac:graphicFrameMkLst>
            <pc:docMk/>
            <pc:sldMk cId="1636667196" sldId="2558"/>
            <ac:graphicFrameMk id="6" creationId="{7C91938B-C033-45A8-B772-192C7F469E4B}"/>
          </ac:graphicFrameMkLst>
        </pc:graphicFrameChg>
        <pc:graphicFrameChg chg="add del mod modGraphic">
          <ac:chgData name="Juan Carlos Castillo Molina" userId="3321f39d-c43d-4dc1-aab8-e37c264880eb" providerId="ADAL" clId="{CF0E7DC8-4F83-4E08-A75A-7ECE842A8D81}" dt="2026-08-11T16:17:48.012" v="662" actId="478"/>
          <ac:graphicFrameMkLst>
            <pc:docMk/>
            <pc:sldMk cId="1636667196" sldId="2558"/>
            <ac:graphicFrameMk id="7" creationId="{D39FA09F-9CB0-7608-2596-97A9C2E80FEC}"/>
          </ac:graphicFrameMkLst>
        </pc:graphicFrameChg>
        <pc:graphicFrameChg chg="add del mod">
          <ac:chgData name="Juan Carlos Castillo Molina" userId="3321f39d-c43d-4dc1-aab8-e37c264880eb" providerId="ADAL" clId="{CF0E7DC8-4F83-4E08-A75A-7ECE842A8D81}" dt="2026-08-11T16:58:53.184" v="721" actId="478"/>
          <ac:graphicFrameMkLst>
            <pc:docMk/>
            <pc:sldMk cId="1636667196" sldId="2558"/>
            <ac:graphicFrameMk id="8" creationId="{7C91938B-C033-45A8-B772-192C7F469E4B}"/>
          </ac:graphicFrameMkLst>
        </pc:graphicFrameChg>
      </pc:sldChg>
      <pc:sldChg chg="addSp delSp modSp mod">
        <pc:chgData name="Juan Carlos Castillo Molina" userId="3321f39d-c43d-4dc1-aab8-e37c264880eb" providerId="ADAL" clId="{CF0E7DC8-4F83-4E08-A75A-7ECE842A8D81}" dt="2026-08-11T17:00:21.349" v="733" actId="1076"/>
        <pc:sldMkLst>
          <pc:docMk/>
          <pc:sldMk cId="1991370206" sldId="2559"/>
        </pc:sldMkLst>
        <pc:spChg chg="mod">
          <ac:chgData name="Juan Carlos Castillo Molina" userId="3321f39d-c43d-4dc1-aab8-e37c264880eb" providerId="ADAL" clId="{CF0E7DC8-4F83-4E08-A75A-7ECE842A8D81}" dt="2026-08-04T17:57:47.874" v="633" actId="20577"/>
          <ac:spMkLst>
            <pc:docMk/>
            <pc:sldMk cId="1991370206" sldId="2559"/>
            <ac:spMk id="3" creationId="{17FB8DA8-45C0-2404-B43D-2AC245B93FBC}"/>
          </ac:spMkLst>
        </pc:spChg>
        <pc:spChg chg="mod">
          <ac:chgData name="Juan Carlos Castillo Molina" userId="3321f39d-c43d-4dc1-aab8-e37c264880eb" providerId="ADAL" clId="{CF0E7DC8-4F83-4E08-A75A-7ECE842A8D81}" dt="2026-08-11T16:18:02.322" v="672" actId="20577"/>
          <ac:spMkLst>
            <pc:docMk/>
            <pc:sldMk cId="1991370206" sldId="2559"/>
            <ac:spMk id="4" creationId="{2B426963-1096-9604-3DE9-AE1AC8FC6352}"/>
          </ac:spMkLst>
        </pc:spChg>
        <pc:graphicFrameChg chg="add del mod modGraphic">
          <ac:chgData name="Juan Carlos Castillo Molina" userId="3321f39d-c43d-4dc1-aab8-e37c264880eb" providerId="ADAL" clId="{CF0E7DC8-4F83-4E08-A75A-7ECE842A8D81}" dt="2026-08-11T16:18:04.821" v="673" actId="478"/>
          <ac:graphicFrameMkLst>
            <pc:docMk/>
            <pc:sldMk cId="1991370206" sldId="2559"/>
            <ac:graphicFrameMk id="5" creationId="{B183FA8C-177B-46F5-4F50-9C0DFCC05CDE}"/>
          </ac:graphicFrameMkLst>
        </pc:graphicFrameChg>
        <pc:graphicFrameChg chg="add mod modGraphic">
          <ac:chgData name="Juan Carlos Castillo Molina" userId="3321f39d-c43d-4dc1-aab8-e37c264880eb" providerId="ADAL" clId="{CF0E7DC8-4F83-4E08-A75A-7ECE842A8D81}" dt="2026-08-11T17:00:21.349" v="733" actId="1076"/>
          <ac:graphicFrameMkLst>
            <pc:docMk/>
            <pc:sldMk cId="1991370206" sldId="2559"/>
            <ac:graphicFrameMk id="6" creationId="{7657B578-66C1-0EA2-94DD-3C68945BDB6B}"/>
          </ac:graphicFrameMkLst>
        </pc:graphicFrameChg>
      </pc:sldChg>
      <pc:sldChg chg="addSp delSp modSp mod">
        <pc:chgData name="Juan Carlos Castillo Molina" userId="3321f39d-c43d-4dc1-aab8-e37c264880eb" providerId="ADAL" clId="{CF0E7DC8-4F83-4E08-A75A-7ECE842A8D81}" dt="2026-08-11T16:28:10.881" v="675" actId="1076"/>
        <pc:sldMkLst>
          <pc:docMk/>
          <pc:sldMk cId="1480523509" sldId="2560"/>
        </pc:sldMkLst>
        <pc:spChg chg="mod">
          <ac:chgData name="Juan Carlos Castillo Molina" userId="3321f39d-c43d-4dc1-aab8-e37c264880eb" providerId="ADAL" clId="{CF0E7DC8-4F83-4E08-A75A-7ECE842A8D81}" dt="2026-08-04T16:35:27.885" v="473" actId="20577"/>
          <ac:spMkLst>
            <pc:docMk/>
            <pc:sldMk cId="1480523509" sldId="2560"/>
            <ac:spMk id="13" creationId="{FA668C88-CCA5-236F-DB43-5BB14BEE2208}"/>
          </ac:spMkLst>
        </pc:spChg>
        <pc:spChg chg="mod">
          <ac:chgData name="Juan Carlos Castillo Molina" userId="3321f39d-c43d-4dc1-aab8-e37c264880eb" providerId="ADAL" clId="{CF0E7DC8-4F83-4E08-A75A-7ECE842A8D81}" dt="2026-08-11T16:17:08.155" v="640" actId="20577"/>
          <ac:spMkLst>
            <pc:docMk/>
            <pc:sldMk cId="1480523509" sldId="2560"/>
            <ac:spMk id="14" creationId="{ED9C0109-8FE2-7AA7-B0C9-DA1EFF2B43DF}"/>
          </ac:spMkLst>
        </pc:spChg>
        <pc:graphicFrameChg chg="add del mod modGraphic">
          <ac:chgData name="Juan Carlos Castillo Molina" userId="3321f39d-c43d-4dc1-aab8-e37c264880eb" providerId="ADAL" clId="{CF0E7DC8-4F83-4E08-A75A-7ECE842A8D81}" dt="2026-08-11T16:17:05.655" v="637" actId="478"/>
          <ac:graphicFrameMkLst>
            <pc:docMk/>
            <pc:sldMk cId="1480523509" sldId="2560"/>
            <ac:graphicFrameMk id="2" creationId="{09D0C9C3-AFE0-48E2-379D-0E29E685639F}"/>
          </ac:graphicFrameMkLst>
        </pc:graphicFrameChg>
        <pc:graphicFrameChg chg="add mod">
          <ac:chgData name="Juan Carlos Castillo Molina" userId="3321f39d-c43d-4dc1-aab8-e37c264880eb" providerId="ADAL" clId="{CF0E7DC8-4F83-4E08-A75A-7ECE842A8D81}" dt="2026-08-11T16:28:10.881" v="675" actId="1076"/>
          <ac:graphicFrameMkLst>
            <pc:docMk/>
            <pc:sldMk cId="1480523509" sldId="2560"/>
            <ac:graphicFrameMk id="3" creationId="{CCEC85A2-F207-38DA-90E2-12ECD96C0F81}"/>
          </ac:graphicFrameMkLst>
        </pc:graphicFrameChg>
      </pc:sldChg>
      <pc:sldChg chg="addSp delSp modSp add mod">
        <pc:chgData name="Juan Carlos Castillo Molina" userId="3321f39d-c43d-4dc1-aab8-e37c264880eb" providerId="ADAL" clId="{CF0E7DC8-4F83-4E08-A75A-7ECE842A8D81}" dt="2026-08-11T16:56:05.303" v="717" actId="1076"/>
        <pc:sldMkLst>
          <pc:docMk/>
          <pc:sldMk cId="1295303183" sldId="2561"/>
        </pc:sldMkLst>
        <pc:spChg chg="mod">
          <ac:chgData name="Juan Carlos Castillo Molina" userId="3321f39d-c43d-4dc1-aab8-e37c264880eb" providerId="ADAL" clId="{CF0E7DC8-4F83-4E08-A75A-7ECE842A8D81}" dt="2026-08-04T16:37:02.943" v="524" actId="20577"/>
          <ac:spMkLst>
            <pc:docMk/>
            <pc:sldMk cId="1295303183" sldId="2561"/>
            <ac:spMk id="2" creationId="{8EEDF060-A856-95D9-BF33-C91358C8E16E}"/>
          </ac:spMkLst>
        </pc:spChg>
        <pc:spChg chg="mod">
          <ac:chgData name="Juan Carlos Castillo Molina" userId="3321f39d-c43d-4dc1-aab8-e37c264880eb" providerId="ADAL" clId="{CF0E7DC8-4F83-4E08-A75A-7ECE842A8D81}" dt="2026-08-11T16:17:29.076" v="652" actId="20577"/>
          <ac:spMkLst>
            <pc:docMk/>
            <pc:sldMk cId="1295303183" sldId="2561"/>
            <ac:spMk id="3" creationId="{2003DEE0-CD2D-530B-7F1C-3A6F1C6D814D}"/>
          </ac:spMkLst>
        </pc:spChg>
        <pc:graphicFrameChg chg="add del mod modGraphic">
          <ac:chgData name="Juan Carlos Castillo Molina" userId="3321f39d-c43d-4dc1-aab8-e37c264880eb" providerId="ADAL" clId="{CF0E7DC8-4F83-4E08-A75A-7ECE842A8D81}" dt="2026-08-11T16:17:30.965" v="653" actId="478"/>
          <ac:graphicFrameMkLst>
            <pc:docMk/>
            <pc:sldMk cId="1295303183" sldId="2561"/>
            <ac:graphicFrameMk id="5" creationId="{E51D6430-3195-B032-5E2C-A974DF8E87D4}"/>
          </ac:graphicFrameMkLst>
        </pc:graphicFrameChg>
        <pc:graphicFrameChg chg="add mod modGraphic">
          <ac:chgData name="Juan Carlos Castillo Molina" userId="3321f39d-c43d-4dc1-aab8-e37c264880eb" providerId="ADAL" clId="{CF0E7DC8-4F83-4E08-A75A-7ECE842A8D81}" dt="2026-08-11T16:56:05.303" v="717" actId="1076"/>
          <ac:graphicFrameMkLst>
            <pc:docMk/>
            <pc:sldMk cId="1295303183" sldId="2561"/>
            <ac:graphicFrameMk id="6" creationId="{C8830A2D-B380-1916-6D73-82AB25F6D431}"/>
          </ac:graphicFrameMkLst>
        </pc:graphicFrameChg>
      </pc:sldChg>
      <pc:sldChg chg="addSp delSp modSp add mod">
        <pc:chgData name="Juan Carlos Castillo Molina" userId="3321f39d-c43d-4dc1-aab8-e37c264880eb" providerId="ADAL" clId="{CF0E7DC8-4F83-4E08-A75A-7ECE842A8D81}" dt="2026-08-11T16:49:17.117" v="695" actId="1076"/>
        <pc:sldMkLst>
          <pc:docMk/>
          <pc:sldMk cId="11013152" sldId="2562"/>
        </pc:sldMkLst>
        <pc:spChg chg="mod">
          <ac:chgData name="Juan Carlos Castillo Molina" userId="3321f39d-c43d-4dc1-aab8-e37c264880eb" providerId="ADAL" clId="{CF0E7DC8-4F83-4E08-A75A-7ECE842A8D81}" dt="2026-08-04T16:37:12.157" v="529" actId="20577"/>
          <ac:spMkLst>
            <pc:docMk/>
            <pc:sldMk cId="11013152" sldId="2562"/>
            <ac:spMk id="7" creationId="{0D253409-8E6F-D4A5-71F6-EF24DFA5BC67}"/>
          </ac:spMkLst>
        </pc:spChg>
        <pc:spChg chg="mod">
          <ac:chgData name="Juan Carlos Castillo Molina" userId="3321f39d-c43d-4dc1-aab8-e37c264880eb" providerId="ADAL" clId="{CF0E7DC8-4F83-4E08-A75A-7ECE842A8D81}" dt="2026-08-11T16:17:43.725" v="661" actId="20577"/>
          <ac:spMkLst>
            <pc:docMk/>
            <pc:sldMk cId="11013152" sldId="2562"/>
            <ac:spMk id="8" creationId="{095E6C09-DA4D-A64F-3C9D-CB35E8080614}"/>
          </ac:spMkLst>
        </pc:spChg>
        <pc:graphicFrameChg chg="add del mod modGraphic">
          <ac:chgData name="Juan Carlos Castillo Molina" userId="3321f39d-c43d-4dc1-aab8-e37c264880eb" providerId="ADAL" clId="{CF0E7DC8-4F83-4E08-A75A-7ECE842A8D81}" dt="2026-08-11T16:17:41.993" v="658" actId="478"/>
          <ac:graphicFrameMkLst>
            <pc:docMk/>
            <pc:sldMk cId="11013152" sldId="2562"/>
            <ac:graphicFrameMk id="2" creationId="{46922321-58BF-3C85-D2E9-1A59B8C5D529}"/>
          </ac:graphicFrameMkLst>
        </pc:graphicFrameChg>
        <pc:graphicFrameChg chg="add mod modGraphic">
          <ac:chgData name="Juan Carlos Castillo Molina" userId="3321f39d-c43d-4dc1-aab8-e37c264880eb" providerId="ADAL" clId="{CF0E7DC8-4F83-4E08-A75A-7ECE842A8D81}" dt="2026-08-11T16:49:17.117" v="695" actId="1076"/>
          <ac:graphicFrameMkLst>
            <pc:docMk/>
            <pc:sldMk cId="11013152" sldId="2562"/>
            <ac:graphicFrameMk id="3" creationId="{A2B4B756-10D1-5DD1-343B-E31A9AEBB24B}"/>
          </ac:graphicFrameMkLst>
        </pc:graphicFrame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'Diap 6'!$O$185</c:f>
              <c:strCache>
                <c:ptCount val="1"/>
                <c:pt idx="0">
                  <c:v>Precio Promedio Exportacion USD</c:v>
                </c:pt>
              </c:strCache>
            </c:strRef>
          </c:tx>
          <c:spPr>
            <a:solidFill>
              <a:srgbClr val="7030A0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90B-4172-A0CC-39C8869E076A}"/>
              </c:ext>
            </c:extLst>
          </c:dPt>
          <c:dPt>
            <c:idx val="1"/>
            <c:invertIfNegative val="0"/>
            <c:bubble3D val="0"/>
            <c:spPr>
              <a:solidFill>
                <a:srgbClr val="0070C0"/>
              </a:solidFill>
              <a:ln>
                <a:solidFill>
                  <a:srgbClr val="7030A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D90B-4172-A0CC-39C8869E076A}"/>
              </c:ext>
            </c:extLst>
          </c:dPt>
          <c:dPt>
            <c:idx val="2"/>
            <c:invertIfNegative val="0"/>
            <c:bubble3D val="0"/>
            <c:spPr>
              <a:solidFill>
                <a:srgbClr val="92D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D90B-4172-A0CC-39C8869E076A}"/>
              </c:ext>
            </c:extLst>
          </c:dPt>
          <c:dLbls>
            <c:dLbl>
              <c:idx val="0"/>
              <c:layout>
                <c:manualLayout>
                  <c:x val="-2.0492588145942216E-2"/>
                  <c:y val="-2.74961291138040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90B-4172-A0CC-39C8869E076A}"/>
                </c:ext>
              </c:extLst>
            </c:dLbl>
            <c:dLbl>
              <c:idx val="1"/>
              <c:layout>
                <c:manualLayout>
                  <c:x val="-1.3593218643346504E-3"/>
                  <c:y val="1.856445420504622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90B-4172-A0CC-39C8869E076A}"/>
                </c:ext>
              </c:extLst>
            </c:dLbl>
            <c:dLbl>
              <c:idx val="2"/>
              <c:layout>
                <c:manualLayout>
                  <c:x val="2.0590847261088736E-2"/>
                  <c:y val="-5.016352519235934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90B-4172-A0CC-39C8869E076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'Diap 6'!$Q$184:$S$184</c:f>
              <c:strCache>
                <c:ptCount val="3"/>
                <c:pt idx="0">
                  <c:v>2023-2024</c:v>
                </c:pt>
                <c:pt idx="1">
                  <c:v> 2024-2025 </c:v>
                </c:pt>
                <c:pt idx="2">
                  <c:v> 2025-2026 </c:v>
                </c:pt>
              </c:strCache>
            </c:strRef>
          </c:cat>
          <c:val>
            <c:numRef>
              <c:f>'Diap 6'!$Q$185:$S$185</c:f>
              <c:numCache>
                <c:formatCode>_(* #,##0.00_);_(* \(#,##0.00\);_(* "-"??_);_(@_)</c:formatCode>
                <c:ptCount val="3"/>
                <c:pt idx="0">
                  <c:v>226.47</c:v>
                </c:pt>
                <c:pt idx="1">
                  <c:v>302.67</c:v>
                </c:pt>
                <c:pt idx="2">
                  <c:v>339.34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D90B-4172-A0CC-39C8869E07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40128896"/>
        <c:axId val="1015779808"/>
      </c:barChart>
      <c:lineChart>
        <c:grouping val="standard"/>
        <c:varyColors val="0"/>
        <c:ser>
          <c:idx val="1"/>
          <c:order val="1"/>
          <c:tx>
            <c:strRef>
              <c:f>'Diap 6'!$O$186</c:f>
              <c:strCache>
                <c:ptCount val="1"/>
                <c:pt idx="0">
                  <c:v>Precio Promedio CN CRC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'Diap 6'!$Q$184:$S$184</c:f>
              <c:strCache>
                <c:ptCount val="3"/>
                <c:pt idx="0">
                  <c:v>2023-2024</c:v>
                </c:pt>
                <c:pt idx="1">
                  <c:v> 2024-2025 </c:v>
                </c:pt>
                <c:pt idx="2">
                  <c:v> 2025-2026 </c:v>
                </c:pt>
              </c:strCache>
            </c:strRef>
          </c:cat>
          <c:val>
            <c:numRef>
              <c:f>'Diap 6'!$Q$186:$S$186</c:f>
              <c:numCache>
                <c:formatCode>_(* #,##0.00_);_(* \(#,##0.00\);_(* "-"??_);_(@_)</c:formatCode>
                <c:ptCount val="3"/>
                <c:pt idx="0">
                  <c:v>1947.32</c:v>
                </c:pt>
                <c:pt idx="1">
                  <c:v>3105.22</c:v>
                </c:pt>
                <c:pt idx="2">
                  <c:v>2895.57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6-D90B-4172-A0CC-39C8869E07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78251136"/>
        <c:axId val="1454926112"/>
      </c:lineChart>
      <c:catAx>
        <c:axId val="1778251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54926112"/>
        <c:crosses val="autoZero"/>
        <c:auto val="1"/>
        <c:lblAlgn val="ctr"/>
        <c:lblOffset val="100"/>
        <c:noMultiLvlLbl val="0"/>
      </c:catAx>
      <c:valAx>
        <c:axId val="1454926112"/>
        <c:scaling>
          <c:orientation val="minMax"/>
        </c:scaling>
        <c:delete val="0"/>
        <c:axPos val="l"/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78251136"/>
        <c:crosses val="autoZero"/>
        <c:crossBetween val="between"/>
      </c:valAx>
      <c:valAx>
        <c:axId val="1015779808"/>
        <c:scaling>
          <c:orientation val="minMax"/>
        </c:scaling>
        <c:delete val="0"/>
        <c:axPos val="r"/>
        <c:numFmt formatCode="_(* #,##0.00_);_(* \(#,##0.00\);_(* &quot;-&quot;??_);_(@_)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40128896"/>
        <c:crosses val="max"/>
        <c:crossBetween val="between"/>
      </c:valAx>
      <c:catAx>
        <c:axId val="1340128896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015779808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2674458729137146"/>
          <c:y val="0.82001018188034058"/>
          <c:w val="0.34320514761922272"/>
          <c:h val="0.1632024270872440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D7B7C8-A469-4311-B95E-6D8224B95227}" type="datetimeFigureOut">
              <a:rPr lang="es-CR" smtClean="0"/>
              <a:t>11/8/2026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A1F829-7979-4A36-9F32-90186E00557B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970213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03BDD5-A8A1-C67F-A38C-78DF56A27E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53A175E-A8FE-209C-5D4D-846C87B5666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5F51D93-06A6-0FE2-B7B4-91EB0F7EF7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11/8/2026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2CBB32-D4A6-3B98-7983-5F72A5A47E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FB08B86-7823-6F6F-3341-50A964940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239446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D78662-1229-BBD9-ED4F-7CD2B84AD2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E3AEC37-2495-F4F1-4A8A-F2C2D56B28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BD03268-2993-7362-01F1-7B178E45B8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11/8/2026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4B042B6-6F4A-7C61-D93E-AFB94BAE0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FF14E3-C893-C586-30D7-86F4A68A4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63927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032230C-A85B-DA07-4D1B-535A9CE64DF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458E66A-9500-B34D-BF8A-A3A76218CF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76B7372-D8EB-BBF8-2960-38AA0B62E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11/8/2026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D0B7256-2066-58DB-5E1F-7A02A89CA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92D311-6280-B163-5DC0-DD5828CD6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6685440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32286-C75B-6837-526E-F572947DE9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80AC37-C430-B844-8B13-2044354ACD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EAE584-E98E-FD30-B2A5-124DCE166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08/11/2026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1C7C40-9D2F-5FA6-F84B-818B7C5CE7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138657-BFB5-1532-1777-BC45808A5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2261291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B3416-9CED-258C-F651-F6F6DB2B7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37DD2-BE95-B682-DFA9-BAA64DBBFC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097DF-4675-7875-F227-7876A35EC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08/11/2026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CF2C80-8201-6548-4F6A-CEB74B0461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7800C3-3587-2A78-79FD-505142D62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24593518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EFD2BA-607F-AE7E-FE83-3ED8E6CB4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4A3514-E67A-5B6E-EBE8-75AD88BB6A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6F3730-93CC-F734-9106-35FC62EFF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08/11/2026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5DCE47-FB6C-6C99-89D5-55E805B3C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6291D6-1BD8-A371-5F2A-7BC046227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24918391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30A2C-314B-29E5-92E4-EC655289E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CB4CB4-E963-C58C-81BA-3A6656A36F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8BBE9D-E295-76EF-B1E7-F0513D3D74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1C420A-428A-D6FE-0B48-C56F26E23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08/11/2026</a:t>
            </a:fld>
            <a:endParaRPr lang="en-C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C32624-9BCC-5B59-D557-CD33D5871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D940B9-5B13-03CE-ACC6-9B71E0C88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27688258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E6148-00D6-7913-FF90-2A6C57301E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BAE49-887B-5353-F8FF-7642200FEC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BB1939A-29F6-0EAD-9CFD-4CEE1DD6A7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45D03F-8F2E-3175-BAAD-4CAD5000C0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76F954D-BD4C-002E-713D-A341E50B26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6AF955-07FA-8CD6-6EFD-B31216EB9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08/11/2026</a:t>
            </a:fld>
            <a:endParaRPr lang="en-C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A3D9CF-1B95-00C7-4D86-7F993CD69F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281696B-87BF-DBEB-1CC5-CB02DC7E22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41002301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CC0889-9AFE-0020-7B22-F4BF5558A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958B8A8-E539-3452-CF90-740503173E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08/11/2026</a:t>
            </a:fld>
            <a:endParaRPr lang="en-C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6B75B9-1E77-1C90-7B00-10F356F649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3E13689-AC1E-8687-D9CB-F47D0427E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42173789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E40444-00C6-4237-C3DB-5147D41C6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08/11/2026</a:t>
            </a:fld>
            <a:endParaRPr lang="en-C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5BB4870-8A94-6680-F0CE-8E04AAE2C4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F56609-B07A-9958-C788-758A2EE91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36917317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351AF-487A-4ABF-2BCE-E233C91A08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4B6CD-F6D1-50BA-12B6-9E99624F85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7E6C40-4C5B-DFFB-1C41-49E9F08EAD5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1680A9-A3DA-C94E-3E1B-C798A1E41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08/11/2026</a:t>
            </a:fld>
            <a:endParaRPr lang="en-C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D49A65-3155-1A40-B9FE-B689541A2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F928F-38D2-947D-C205-DEE2A5EA5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274484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843C13-8368-2EAD-F8D8-AE91DF9448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D97D5E9-D620-70BB-9103-FF1D67B600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601D6F6-57F9-7815-53C4-42D42917DF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11/8/2026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324964D-CA93-E897-B6DA-4C61670B0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CA21D0-15B6-2E49-6622-2A0DAFEB5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36741973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EEF876-C354-9A9F-44F7-7DB63BF32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2266A2-BF42-A5FA-B286-A55FFD8BC5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9406D9-BF47-A165-AD0A-C956F94C35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10AE78-519C-2918-6E55-12751047B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08/11/2026</a:t>
            </a:fld>
            <a:endParaRPr lang="en-C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A2A150-0427-6777-630B-FFF6FD9B87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F1D5CCA-92CE-7625-FE5C-A75F03C04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22898753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4CE9D-C297-D828-F0BC-0721880F47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800CA0-C839-E89D-47F1-8DB01358C8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70C479-3B81-5FF0-21C2-C63DF2B90D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08/11/2026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CBC98F-A5B9-EF76-F4C0-960323B72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8C1F3B-DF8A-622B-9E8E-F0C51DCA8A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5856560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0CBF9C-1685-8D6B-6636-F551E17054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C715B4-F1C7-CFA0-31EE-969531447E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FAECD3-6A6A-C18A-074A-17604A4EC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1A8423-FCB1-3F44-8B45-B39BBC4A5316}" type="datetimeFigureOut">
              <a:rPr lang="en-CR" smtClean="0"/>
              <a:t>08/11/2026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47FB68-ED08-57AF-94E3-13BF58F02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CC40B4-D1B1-0105-9D5F-807E37BF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193495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DCDD0E-2088-61C9-7539-47C5F3FE63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77C9777-449B-11E6-BED1-925DB4ED8D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722101B-6C94-4F45-F9A7-EA10DE951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11/8/2026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AE94393-91AC-BFC7-6206-E8091606C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D8A2C4B-301B-DA52-826C-AEEAC0F2E8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29914404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9CA498-6434-F28F-CE89-FA9E7F374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5C7EBC-1B70-032A-614F-B47BCCFB46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FD85FDE-7A5D-0BF0-71EC-95EE214776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A519B95-71E4-9746-D0F1-E057D49408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11/8/2026</a:t>
            </a:fld>
            <a:endParaRPr lang="es-CR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5C4AE0D-23C5-5B3E-B798-8CCB14167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29B012-C15C-5E96-40FA-A717C3E39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945258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007A3E-4988-FE20-F418-0E4C84556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BE395AB-F06A-C957-D0DB-B739989C16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04D3E34-2D4D-AA8F-C0FB-9371CB217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122E46C-4F7D-926A-D5D4-D289AB1358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103A4B1-EC34-312E-D9A2-D12EDAD31E8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C02AF63-6DA5-071C-E96A-DFD95ADC46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11/8/2026</a:t>
            </a:fld>
            <a:endParaRPr lang="es-CR" dirty="0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E6D48E3-83B7-0BDE-41EB-2233DB3A82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FD08204-7965-8229-F59D-5E04ECAC9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4255070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61916D0-05D5-7FCF-1B6A-45696FB18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BB88C9CC-A92C-6D83-33F5-350CB98E1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11/8/2026</a:t>
            </a:fld>
            <a:endParaRPr lang="es-CR" dirty="0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7AE3D17-CD70-E369-F898-E17EC6470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E98C345-512D-8E09-E191-0D9C33DC1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4151965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DA31D96-3F17-1126-D4A8-F36D13A2B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11/8/2026</a:t>
            </a:fld>
            <a:endParaRPr lang="es-CR" dirty="0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1AF8266-3B86-8507-170B-997C71BFD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2DD0F71-B6A8-2BB3-0688-C893987EA4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1961598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DCA8-59E7-0E48-FB3B-E053B134F5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FE8E429-B9D2-2362-4379-A9FCB46D1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FB3A743-5207-57B7-BC8C-39280263C1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52CF8F1-6C0B-725E-ABB5-C581324E5A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11/8/2026</a:t>
            </a:fld>
            <a:endParaRPr lang="es-CR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38A5D6-069D-6B68-1FC1-BEFE97B58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52336C9-12F5-6D33-B681-B76DB6B056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061807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D255E5E-7993-7B4A-0198-A3482DFCA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AE9DB97-3871-39C1-64CF-0E3822AF52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R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EAD103A-BA38-6BC5-9374-C84FD40D15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69D796E-B22D-7C61-4D71-8860F8685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722874-C915-465C-9D23-2B6D09CEAEAA}" type="datetimeFigureOut">
              <a:rPr lang="es-CR" smtClean="0"/>
              <a:t>11/8/2026</a:t>
            </a:fld>
            <a:endParaRPr lang="es-CR" dirty="0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8AA224B-9AA4-9A41-A7BD-EA672FC79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 dirty="0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28D4753-5EDA-665C-86A2-D7C3ECCD98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6330584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999D51A-18E4-6E2D-68B7-AA28B7569F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6435BA7-77CF-5EA8-E0DE-C22CAD8D7D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0B187F-A123-3FD5-A047-D5E09781A5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722874-C915-465C-9D23-2B6D09CEAEAA}" type="datetimeFigureOut">
              <a:rPr lang="es-CR" smtClean="0"/>
              <a:t>11/8/2026</a:t>
            </a:fld>
            <a:endParaRPr lang="es-CR" dirty="0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50BE35-B896-0426-CA92-101C90F718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2059097-FCBB-A023-0BEC-CA37F45F55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5AB67-A2DF-4AFF-AC90-574A9F7408D1}" type="slidenum">
              <a:rPr lang="es-CR" smtClean="0"/>
              <a:t>‹Nº›</a:t>
            </a:fld>
            <a:endParaRPr lang="es-CR" dirty="0"/>
          </a:p>
        </p:txBody>
      </p:sp>
    </p:spTree>
    <p:extLst>
      <p:ext uri="{BB962C8B-B14F-4D97-AF65-F5344CB8AC3E}">
        <p14:creationId xmlns:p14="http://schemas.microsoft.com/office/powerpoint/2010/main" val="309294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2218A0E-A149-718E-891F-5957C1E227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908CBE-5191-B21E-F757-BFDB76A26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2AA6DF-F2C5-4C50-2EF3-09F335E827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1A8423-FCB1-3F44-8B45-B39BBC4A5316}" type="datetimeFigureOut">
              <a:rPr lang="en-CR" smtClean="0"/>
              <a:t>08/11/2026</a:t>
            </a:fld>
            <a:endParaRPr lang="en-C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550396-36FD-9F27-3B3D-5424403067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95D09D-F76A-437F-E122-85D722B0B2E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379F60-8409-4040-96EF-1B3FA912A9AB}" type="slidenum">
              <a:rPr lang="en-CR" smtClean="0"/>
              <a:t>‹Nº›</a:t>
            </a:fld>
            <a:endParaRPr lang="en-CR"/>
          </a:p>
        </p:txBody>
      </p:sp>
    </p:spTree>
    <p:extLst>
      <p:ext uri="{BB962C8B-B14F-4D97-AF65-F5344CB8AC3E}">
        <p14:creationId xmlns:p14="http://schemas.microsoft.com/office/powerpoint/2010/main" val="36307858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green and white rectangle with a white stripe&#10;&#10;Description automatically generated">
            <a:extLst>
              <a:ext uri="{FF2B5EF4-FFF2-40B4-BE49-F238E27FC236}">
                <a16:creationId xmlns:a16="http://schemas.microsoft.com/office/drawing/2014/main" id="{40DA24F7-812D-84CB-3E86-E7FC5BC20B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6AB1472-46B9-4B0A-99DC-7E1FA61E84DC}"/>
              </a:ext>
            </a:extLst>
          </p:cNvPr>
          <p:cNvSpPr txBox="1"/>
          <p:nvPr/>
        </p:nvSpPr>
        <p:spPr>
          <a:xfrm>
            <a:off x="509954" y="3429000"/>
            <a:ext cx="1143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600" b="1" dirty="0">
                <a:solidFill>
                  <a:srgbClr val="913E21"/>
                </a:solidFill>
                <a:latin typeface="Slenco Black" pitchFamily="2" charset="77"/>
              </a:rPr>
              <a:t>ESTADÍSTICA DE CAFÉ AL 10 DE AGOSTO 2026</a:t>
            </a:r>
          </a:p>
          <a:p>
            <a:pPr algn="ctr"/>
            <a:r>
              <a:rPr lang="es-ES" sz="3600" b="1" dirty="0">
                <a:solidFill>
                  <a:srgbClr val="913E21"/>
                </a:solidFill>
                <a:latin typeface="Slenco Black" pitchFamily="2" charset="77"/>
              </a:rPr>
              <a:t>COSECHA 2025-2026</a:t>
            </a:r>
          </a:p>
        </p:txBody>
      </p:sp>
    </p:spTree>
    <p:extLst>
      <p:ext uri="{BB962C8B-B14F-4D97-AF65-F5344CB8AC3E}">
        <p14:creationId xmlns:p14="http://schemas.microsoft.com/office/powerpoint/2010/main" val="4284725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A2C5D7-544B-6F25-F0BB-B5803C2A2A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AA79F80D-A427-4C6F-013B-77F2EF395B82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INFORME COMPARATIVO DE CAFÉ EN FRUTA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A668C88-CCA5-236F-DB43-5BB14BEE2208}"/>
              </a:ext>
            </a:extLst>
          </p:cNvPr>
          <p:cNvSpPr txBox="1"/>
          <p:nvPr/>
        </p:nvSpPr>
        <p:spPr>
          <a:xfrm>
            <a:off x="1097558" y="722720"/>
            <a:ext cx="10223498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endParaRPr lang="es-ES" sz="16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ES" sz="200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(EN FANEGAS) A la quincena del 16 al 31 de Julio de cada año</a:t>
            </a:r>
          </a:p>
          <a:p>
            <a:endParaRPr lang="es-ES" sz="200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D9C0109-8FE2-7AA7-B0C9-DA1EFF2B43DF}"/>
              </a:ext>
            </a:extLst>
          </p:cNvPr>
          <p:cNvSpPr txBox="1"/>
          <p:nvPr/>
        </p:nvSpPr>
        <p:spPr>
          <a:xfrm>
            <a:off x="8645238" y="5364345"/>
            <a:ext cx="3546763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endParaRPr lang="es-E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10 de Agosto 2026</a:t>
            </a:r>
          </a:p>
          <a:p>
            <a:endParaRPr lang="es-E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CCEC85A2-F207-38DA-90E2-12ECD96C0F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0657357"/>
              </p:ext>
            </p:extLst>
          </p:nvPr>
        </p:nvGraphicFramePr>
        <p:xfrm>
          <a:off x="1097558" y="1316081"/>
          <a:ext cx="10223498" cy="3792855"/>
        </p:xfrm>
        <a:graphic>
          <a:graphicData uri="http://schemas.openxmlformats.org/drawingml/2006/table">
            <a:tbl>
              <a:tblPr/>
              <a:tblGrid>
                <a:gridCol w="1946182">
                  <a:extLst>
                    <a:ext uri="{9D8B030D-6E8A-4147-A177-3AD203B41FA5}">
                      <a16:colId xmlns:a16="http://schemas.microsoft.com/office/drawing/2014/main" val="2195034698"/>
                    </a:ext>
                  </a:extLst>
                </a:gridCol>
                <a:gridCol w="1214853">
                  <a:extLst>
                    <a:ext uri="{9D8B030D-6E8A-4147-A177-3AD203B41FA5}">
                      <a16:colId xmlns:a16="http://schemas.microsoft.com/office/drawing/2014/main" val="3140465036"/>
                    </a:ext>
                  </a:extLst>
                </a:gridCol>
                <a:gridCol w="970069">
                  <a:extLst>
                    <a:ext uri="{9D8B030D-6E8A-4147-A177-3AD203B41FA5}">
                      <a16:colId xmlns:a16="http://schemas.microsoft.com/office/drawing/2014/main" val="1026332018"/>
                    </a:ext>
                  </a:extLst>
                </a:gridCol>
                <a:gridCol w="1027487">
                  <a:extLst>
                    <a:ext uri="{9D8B030D-6E8A-4147-A177-3AD203B41FA5}">
                      <a16:colId xmlns:a16="http://schemas.microsoft.com/office/drawing/2014/main" val="2106101586"/>
                    </a:ext>
                  </a:extLst>
                </a:gridCol>
                <a:gridCol w="1027487">
                  <a:extLst>
                    <a:ext uri="{9D8B030D-6E8A-4147-A177-3AD203B41FA5}">
                      <a16:colId xmlns:a16="http://schemas.microsoft.com/office/drawing/2014/main" val="2656059388"/>
                    </a:ext>
                  </a:extLst>
                </a:gridCol>
                <a:gridCol w="1024465">
                  <a:extLst>
                    <a:ext uri="{9D8B030D-6E8A-4147-A177-3AD203B41FA5}">
                      <a16:colId xmlns:a16="http://schemas.microsoft.com/office/drawing/2014/main" val="1896541284"/>
                    </a:ext>
                  </a:extLst>
                </a:gridCol>
                <a:gridCol w="961003">
                  <a:extLst>
                    <a:ext uri="{9D8B030D-6E8A-4147-A177-3AD203B41FA5}">
                      <a16:colId xmlns:a16="http://schemas.microsoft.com/office/drawing/2014/main" val="55693397"/>
                    </a:ext>
                  </a:extLst>
                </a:gridCol>
                <a:gridCol w="1027487">
                  <a:extLst>
                    <a:ext uri="{9D8B030D-6E8A-4147-A177-3AD203B41FA5}">
                      <a16:colId xmlns:a16="http://schemas.microsoft.com/office/drawing/2014/main" val="3158919692"/>
                    </a:ext>
                  </a:extLst>
                </a:gridCol>
                <a:gridCol w="1024465">
                  <a:extLst>
                    <a:ext uri="{9D8B030D-6E8A-4147-A177-3AD203B41FA5}">
                      <a16:colId xmlns:a16="http://schemas.microsoft.com/office/drawing/2014/main" val="2865801498"/>
                    </a:ext>
                  </a:extLst>
                </a:gridCol>
              </a:tblGrid>
              <a:tr h="200025">
                <a:tc row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ZONAS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" panose="020F0502020204030204" pitchFamily="34" charset="0"/>
                        </a:rPr>
                        <a:t>Cosecha 2025-2026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" panose="020F0502020204030204" pitchFamily="34" charset="0"/>
                        </a:rPr>
                        <a:t>Cosecha 2026-2027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5648475"/>
                  </a:ext>
                </a:extLst>
              </a:tr>
              <a:tr h="200025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Quincena del 16/07/25 al 31/07/25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Quincena del 16/07/26 al 31/07/26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8134214"/>
                  </a:ext>
                </a:extLst>
              </a:tr>
              <a:tr h="600075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Producción  Definitiva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Acumulado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Grado de avance %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Informado en la quincena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Producción Estimada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Acumulado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% alcanzado según Estimación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Informado en la quincena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701498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7489869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COTO BRUS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166,517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160,727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7997590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LOS SANTOS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590,873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791,902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757707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PEREZ ZELEDON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205,838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247,973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204559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TURRIALBA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62,955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91,526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32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35973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VALLE CENTRAL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244,828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255,281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075618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VALLE OCCIDENTAL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308,301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322,864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98915244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ZONA NORTE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12,967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18,503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19868936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0417781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TOTAL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1,592,278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1,888,776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0.00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200" b="0" i="0" u="none" strike="noStrike">
                          <a:solidFill>
                            <a:srgbClr val="0000FF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9483483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solidFill>
                          <a:srgbClr val="0000FF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8462379"/>
                  </a:ext>
                </a:extLst>
              </a:tr>
              <a:tr h="190500">
                <a:tc gridSpan="9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Comparativo entre las cosechas 2025-2026 y la 2026-2027, se presenta la información por cada una de las zonas.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2209219"/>
                  </a:ext>
                </a:extLst>
              </a:tr>
              <a:tr h="200025">
                <a:tc gridSpan="9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R" sz="1200" b="0" i="0" u="none" strike="noStrike">
                          <a:effectLst/>
                          <a:latin typeface="Calibri" panose="020F0502020204030204" pitchFamily="34" charset="0"/>
                        </a:rPr>
                        <a:t>La producción estimada de la cosecha 2026-2027 es la establecida por el CICAFE en su primera estimación con nómina completa.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8822709"/>
                  </a:ext>
                </a:extLst>
              </a:tr>
              <a:tr h="200025">
                <a:tc gridSpan="9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R" sz="1200" b="0" i="0" u="none" strike="noStrike" dirty="0">
                          <a:effectLst/>
                          <a:latin typeface="Calibri" panose="020F0502020204030204" pitchFamily="34" charset="0"/>
                        </a:rPr>
                        <a:t>La cosecha 2025-2026 corresponde a la producción definitiva.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885105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805235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160E2C-E8D8-3187-DFA0-8415F71B6F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57AE8E-74C2-A4BB-1254-60E30C9ADE4F}"/>
              </a:ext>
            </a:extLst>
          </p:cNvPr>
          <p:cNvSpPr txBox="1">
            <a:spLocks/>
          </p:cNvSpPr>
          <p:nvPr/>
        </p:nvSpPr>
        <p:spPr>
          <a:xfrm>
            <a:off x="1120386" y="689964"/>
            <a:ext cx="9823469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COSECHA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2025/2026   (EN Ud.46 KILOGRAMOS)  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87308295-AB40-3C40-F446-14DB01B3212A}"/>
              </a:ext>
            </a:extLst>
          </p:cNvPr>
          <p:cNvSpPr txBox="1">
            <a:spLocks/>
          </p:cNvSpPr>
          <p:nvPr/>
        </p:nvSpPr>
        <p:spPr>
          <a:xfrm>
            <a:off x="8547237" y="5392768"/>
            <a:ext cx="3644763" cy="364718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10 de Agosto 2026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17ACF56-D7AA-B863-D385-0FCF40748BB4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COMERCIALIZACIÓN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38A5A1B4-7D95-2653-FFE0-6288DCD9A89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1">
                <a:lumMod val="95000"/>
                <a:lumOff val="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1059663" y="3429000"/>
            <a:ext cx="1021731" cy="554784"/>
          </a:xfrm>
          <a:prstGeom prst="rect">
            <a:avLst/>
          </a:prstGeom>
        </p:spPr>
      </p:pic>
      <p:sp>
        <p:nvSpPr>
          <p:cNvPr id="8" name="Bocadillo: rectángulo 7">
            <a:extLst>
              <a:ext uri="{FF2B5EF4-FFF2-40B4-BE49-F238E27FC236}">
                <a16:creationId xmlns:a16="http://schemas.microsoft.com/office/drawing/2014/main" id="{2EA01287-CFA3-A905-2E54-2E5050F7ECAD}"/>
              </a:ext>
            </a:extLst>
          </p:cNvPr>
          <p:cNvSpPr/>
          <p:nvPr/>
        </p:nvSpPr>
        <p:spPr>
          <a:xfrm>
            <a:off x="11089515" y="3105398"/>
            <a:ext cx="962025" cy="396927"/>
          </a:xfrm>
          <a:prstGeom prst="wedgeRectCallout">
            <a:avLst>
              <a:gd name="adj1" fmla="val -100149"/>
              <a:gd name="adj2" fmla="val 81692"/>
            </a:avLst>
          </a:prstGeom>
          <a:noFill/>
          <a:ln>
            <a:solidFill>
              <a:srgbClr val="4990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R" dirty="0">
              <a:solidFill>
                <a:schemeClr val="tx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68EEE38-E13C-E44E-E391-DD72497BAF3F}"/>
              </a:ext>
            </a:extLst>
          </p:cNvPr>
          <p:cNvSpPr txBox="1"/>
          <p:nvPr/>
        </p:nvSpPr>
        <p:spPr>
          <a:xfrm>
            <a:off x="11247036" y="3119195"/>
            <a:ext cx="6469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2984</a:t>
            </a:r>
            <a:endParaRPr lang="es-CR" dirty="0"/>
          </a:p>
        </p:txBody>
      </p:sp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5F382271-ED52-E5CB-0B42-1BE1DBB660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5894729"/>
              </p:ext>
            </p:extLst>
          </p:nvPr>
        </p:nvGraphicFramePr>
        <p:xfrm>
          <a:off x="1120386" y="1237532"/>
          <a:ext cx="9823469" cy="3946939"/>
        </p:xfrm>
        <a:graphic>
          <a:graphicData uri="http://schemas.openxmlformats.org/drawingml/2006/table">
            <a:tbl>
              <a:tblPr/>
              <a:tblGrid>
                <a:gridCol w="3001940">
                  <a:extLst>
                    <a:ext uri="{9D8B030D-6E8A-4147-A177-3AD203B41FA5}">
                      <a16:colId xmlns:a16="http://schemas.microsoft.com/office/drawing/2014/main" val="3703242696"/>
                    </a:ext>
                  </a:extLst>
                </a:gridCol>
                <a:gridCol w="1576895">
                  <a:extLst>
                    <a:ext uri="{9D8B030D-6E8A-4147-A177-3AD203B41FA5}">
                      <a16:colId xmlns:a16="http://schemas.microsoft.com/office/drawing/2014/main" val="3452396576"/>
                    </a:ext>
                  </a:extLst>
                </a:gridCol>
                <a:gridCol w="1243995">
                  <a:extLst>
                    <a:ext uri="{9D8B030D-6E8A-4147-A177-3AD203B41FA5}">
                      <a16:colId xmlns:a16="http://schemas.microsoft.com/office/drawing/2014/main" val="2113493162"/>
                    </a:ext>
                  </a:extLst>
                </a:gridCol>
                <a:gridCol w="1427966">
                  <a:extLst>
                    <a:ext uri="{9D8B030D-6E8A-4147-A177-3AD203B41FA5}">
                      <a16:colId xmlns:a16="http://schemas.microsoft.com/office/drawing/2014/main" val="877623690"/>
                    </a:ext>
                  </a:extLst>
                </a:gridCol>
                <a:gridCol w="1357881">
                  <a:extLst>
                    <a:ext uri="{9D8B030D-6E8A-4147-A177-3AD203B41FA5}">
                      <a16:colId xmlns:a16="http://schemas.microsoft.com/office/drawing/2014/main" val="3000202645"/>
                    </a:ext>
                  </a:extLst>
                </a:gridCol>
                <a:gridCol w="1214792">
                  <a:extLst>
                    <a:ext uri="{9D8B030D-6E8A-4147-A177-3AD203B41FA5}">
                      <a16:colId xmlns:a16="http://schemas.microsoft.com/office/drawing/2014/main" val="2004765765"/>
                    </a:ext>
                  </a:extLst>
                </a:gridCol>
              </a:tblGrid>
              <a:tr h="65236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Mercado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Vendido en Ud. de 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Precio Promedio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% Producción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% Sobre venta de  Exportación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7384074"/>
                  </a:ext>
                </a:extLst>
              </a:tr>
              <a:tr h="2344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68473880"/>
                  </a:ext>
                </a:extLst>
              </a:tr>
              <a:tr h="2344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1,252,152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$339.34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82.49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3285979"/>
                  </a:ext>
                </a:extLst>
              </a:tr>
              <a:tr h="2344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1,360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0.09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0263407"/>
                  </a:ext>
                </a:extLst>
              </a:tr>
              <a:tr h="2344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Consumo Nacional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139,785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₡2,895.57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$278.02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9.21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0199643"/>
                  </a:ext>
                </a:extLst>
              </a:tr>
              <a:tr h="2344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Consumo Nacional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18537666"/>
                  </a:ext>
                </a:extLst>
              </a:tr>
              <a:tr h="2344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Total Vendido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1,393,297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91.79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1610399"/>
                  </a:ext>
                </a:extLst>
              </a:tr>
              <a:tr h="2344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Por Vender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124,578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8.21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4521064"/>
                  </a:ext>
                </a:extLst>
              </a:tr>
              <a:tr h="2407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Exportado</a:t>
                      </a:r>
                      <a:r>
                        <a:rPr lang="es-CR" sz="1500" b="0" i="0" u="none" strike="noStrike" baseline="30000"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endParaRPr lang="es-CR" sz="15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1,017,948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1" i="0" u="none" strike="noStrike">
                        <a:solidFill>
                          <a:srgbClr val="0000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81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0057881"/>
                  </a:ext>
                </a:extLst>
              </a:tr>
              <a:tr h="24075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Por Exportar</a:t>
                      </a:r>
                      <a:r>
                        <a:rPr lang="es-CR" sz="1500" b="0" i="0" u="none" strike="noStrike" baseline="30000"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endParaRPr lang="es-CR" sz="15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235,564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685332"/>
                  </a:ext>
                </a:extLst>
              </a:tr>
              <a:tr h="2344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1,517,875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100.00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8336668"/>
                  </a:ext>
                </a:extLst>
              </a:tr>
              <a:tr h="23442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3505650"/>
                  </a:ext>
                </a:extLst>
              </a:tr>
              <a:tr h="703267">
                <a:tc gridSpan="6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R" sz="1500" b="0" i="0" u="none" strike="noStrike" dirty="0">
                          <a:effectLst/>
                          <a:latin typeface="Calibri Light" panose="020F0302020204030204" pitchFamily="34" charset="0"/>
                        </a:rPr>
                        <a:t>Resumen de comercialización de café, tanto de Consumo Nacional como de Exportación, se detalla las ventas en consignación y con precio fijo, el total vendido en U. De 46 kg se calcula de acuerdo con la fruta reportada en esta cosecha y, para su conversión a kg, se aplica el rendimiento de la cosecha 2024-2025 o el informado en la cosecha 2025-2026.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8159182"/>
                  </a:ext>
                </a:extLst>
              </a:tr>
            </a:tbl>
          </a:graphicData>
        </a:graphic>
      </p:graphicFrame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5974309A-FAF9-5868-32CE-22A3553B47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31700317"/>
              </p:ext>
            </p:extLst>
          </p:nvPr>
        </p:nvGraphicFramePr>
        <p:xfrm>
          <a:off x="1120386" y="5392768"/>
          <a:ext cx="4297003" cy="548640"/>
        </p:xfrm>
        <a:graphic>
          <a:graphicData uri="http://schemas.openxmlformats.org/drawingml/2006/table">
            <a:tbl>
              <a:tblPr/>
              <a:tblGrid>
                <a:gridCol w="4297003">
                  <a:extLst>
                    <a:ext uri="{9D8B030D-6E8A-4147-A177-3AD203B41FA5}">
                      <a16:colId xmlns:a16="http://schemas.microsoft.com/office/drawing/2014/main" val="1143405307"/>
                    </a:ext>
                  </a:extLst>
                </a:gridCol>
              </a:tblGrid>
              <a:tr h="17687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200" b="1" i="0" u="none" strike="noStrike" dirty="0">
                          <a:effectLst/>
                          <a:latin typeface="Calibri Light" panose="020F0302020204030204" pitchFamily="34" charset="0"/>
                        </a:rPr>
                        <a:t>Por vender (estimación): 17% Exportación (21 mil sacos 46 kg).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16066627"/>
                  </a:ext>
                </a:extLst>
              </a:tr>
              <a:tr h="12807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30274724"/>
                  </a:ext>
                </a:extLst>
              </a:tr>
              <a:tr h="17687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200" b="1" i="0" u="none" strike="noStrike" dirty="0">
                          <a:effectLst/>
                          <a:latin typeface="Calibri Light" panose="020F0302020204030204" pitchFamily="34" charset="0"/>
                        </a:rPr>
                        <a:t>Por vender (estimación): 83% Consumo Nacional (103 mil sacos 46 kg).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86303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3472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4E8F04-96F9-558A-E597-E3961D8D53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EDF060-A856-95D9-BF33-C91358C8E16E}"/>
              </a:ext>
            </a:extLst>
          </p:cNvPr>
          <p:cNvSpPr txBox="1">
            <a:spLocks/>
          </p:cNvSpPr>
          <p:nvPr/>
        </p:nvSpPr>
        <p:spPr>
          <a:xfrm>
            <a:off x="1120386" y="689964"/>
            <a:ext cx="9823469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dirty="0">
                <a:latin typeface="Calibri" panose="020F0502020204030204" pitchFamily="34" charset="0"/>
                <a:cs typeface="Calibri" panose="020F0502020204030204" pitchFamily="34" charset="0"/>
              </a:rPr>
              <a:t>COSECHA</a:t>
            </a:r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 2026/2027   (EN Ud.46 KILOGRAMOS)   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2003DEE0-CD2D-530B-7F1C-3A6F1C6D814D}"/>
              </a:ext>
            </a:extLst>
          </p:cNvPr>
          <p:cNvSpPr txBox="1">
            <a:spLocks/>
          </p:cNvSpPr>
          <p:nvPr/>
        </p:nvSpPr>
        <p:spPr>
          <a:xfrm>
            <a:off x="8547237" y="5392768"/>
            <a:ext cx="3644763" cy="364718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10 de Agosto 2026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79D0283-71FD-251A-E36F-5F65A1A283C8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COMERCIALIZACIÓN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C8830A2D-B380-1916-6D73-82AB25F6D43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4531086"/>
              </p:ext>
            </p:extLst>
          </p:nvPr>
        </p:nvGraphicFramePr>
        <p:xfrm>
          <a:off x="1120386" y="1237531"/>
          <a:ext cx="9823469" cy="3964202"/>
        </p:xfrm>
        <a:graphic>
          <a:graphicData uri="http://schemas.openxmlformats.org/drawingml/2006/table">
            <a:tbl>
              <a:tblPr/>
              <a:tblGrid>
                <a:gridCol w="3001940">
                  <a:extLst>
                    <a:ext uri="{9D8B030D-6E8A-4147-A177-3AD203B41FA5}">
                      <a16:colId xmlns:a16="http://schemas.microsoft.com/office/drawing/2014/main" val="311742949"/>
                    </a:ext>
                  </a:extLst>
                </a:gridCol>
                <a:gridCol w="1576895">
                  <a:extLst>
                    <a:ext uri="{9D8B030D-6E8A-4147-A177-3AD203B41FA5}">
                      <a16:colId xmlns:a16="http://schemas.microsoft.com/office/drawing/2014/main" val="195253640"/>
                    </a:ext>
                  </a:extLst>
                </a:gridCol>
                <a:gridCol w="1243995">
                  <a:extLst>
                    <a:ext uri="{9D8B030D-6E8A-4147-A177-3AD203B41FA5}">
                      <a16:colId xmlns:a16="http://schemas.microsoft.com/office/drawing/2014/main" val="465328664"/>
                    </a:ext>
                  </a:extLst>
                </a:gridCol>
                <a:gridCol w="1427966">
                  <a:extLst>
                    <a:ext uri="{9D8B030D-6E8A-4147-A177-3AD203B41FA5}">
                      <a16:colId xmlns:a16="http://schemas.microsoft.com/office/drawing/2014/main" val="456084590"/>
                    </a:ext>
                  </a:extLst>
                </a:gridCol>
                <a:gridCol w="1357881">
                  <a:extLst>
                    <a:ext uri="{9D8B030D-6E8A-4147-A177-3AD203B41FA5}">
                      <a16:colId xmlns:a16="http://schemas.microsoft.com/office/drawing/2014/main" val="335705434"/>
                    </a:ext>
                  </a:extLst>
                </a:gridCol>
                <a:gridCol w="1214792">
                  <a:extLst>
                    <a:ext uri="{9D8B030D-6E8A-4147-A177-3AD203B41FA5}">
                      <a16:colId xmlns:a16="http://schemas.microsoft.com/office/drawing/2014/main" val="762542084"/>
                    </a:ext>
                  </a:extLst>
                </a:gridCol>
              </a:tblGrid>
              <a:tr h="65389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Mercado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Vendido en Ud. de 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Precio Promedio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% Producción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% Sobre venta de  Exportación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8136882"/>
                  </a:ext>
                </a:extLst>
              </a:tr>
              <a:tr h="23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3527528"/>
                  </a:ext>
                </a:extLst>
              </a:tr>
              <a:tr h="23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269,083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$305.40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16.98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03238375"/>
                  </a:ext>
                </a:extLst>
              </a:tr>
              <a:tr h="23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94,286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5.95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67300314"/>
                  </a:ext>
                </a:extLst>
              </a:tr>
              <a:tr h="23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Consumo Nacional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17,769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₡2,292.77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$184.90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1.12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96117843"/>
                  </a:ext>
                </a:extLst>
              </a:tr>
              <a:tr h="23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Consumo Nacional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1,350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0.09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08523265"/>
                  </a:ext>
                </a:extLst>
              </a:tr>
              <a:tr h="23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Total Vendido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382,488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24.14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5215480"/>
                  </a:ext>
                </a:extLst>
              </a:tr>
              <a:tr h="23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Por Vender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1,201,822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75.86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88078844"/>
                  </a:ext>
                </a:extLst>
              </a:tr>
              <a:tr h="2413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Exportado</a:t>
                      </a:r>
                      <a:r>
                        <a:rPr lang="es-CR" sz="1500" b="0" i="0" u="none" strike="noStrike" baseline="30000"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endParaRPr lang="es-CR" sz="15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1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1" i="0" u="none" strike="noStrike">
                        <a:solidFill>
                          <a:srgbClr val="0000FF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12283321"/>
                  </a:ext>
                </a:extLst>
              </a:tr>
              <a:tr h="24131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Por Exportar</a:t>
                      </a:r>
                      <a:r>
                        <a:rPr lang="es-CR" sz="1500" b="0" i="0" u="none" strike="noStrike" baseline="30000"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endParaRPr lang="es-CR" sz="15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363,369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0319742"/>
                  </a:ext>
                </a:extLst>
              </a:tr>
              <a:tr h="23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1" i="0" u="none" strike="noStrike">
                          <a:effectLst/>
                          <a:latin typeface="Calibri Light" panose="020F0302020204030204" pitchFamily="34" charset="0"/>
                        </a:rPr>
                        <a:t>Total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1,584,310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100.00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5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22670422"/>
                  </a:ext>
                </a:extLst>
              </a:tr>
              <a:tr h="2356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5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47287728"/>
                  </a:ext>
                </a:extLst>
              </a:tr>
              <a:tr h="706915">
                <a:tc gridSpan="6"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es-CR" sz="1500" b="0" i="0" u="none" strike="noStrike" dirty="0">
                          <a:effectLst/>
                          <a:latin typeface="Calibri Light" panose="020F0302020204030204" pitchFamily="34" charset="0"/>
                        </a:rPr>
                        <a:t>Resumen de comercialización de café, tanto de Consumo Nacional como de Exportación, se detalla las ventas en consignación y con precio fijo, el total vendido en U. De 46 kg se calcula de acuerdo con la fruta reportada en esta cosecha y, para su conversión a kg, se aplica el rendimiento de la cosecha 2024-2025 o el informado en la cosecha 2025-2026.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30161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53031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60209-EC78-A74F-3A6F-62B0D13D4C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1B37BBBB-DC62-EF6F-3492-0A9FC3C79D6C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COMERCIALIZACIÓN POR ZONAS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0A1BF3F-DDAB-0A53-7838-30913BDC6946}"/>
              </a:ext>
            </a:extLst>
          </p:cNvPr>
          <p:cNvSpPr txBox="1"/>
          <p:nvPr/>
        </p:nvSpPr>
        <p:spPr>
          <a:xfrm>
            <a:off x="1097558" y="722720"/>
            <a:ext cx="10018118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COSECHA 2025/2026   (EN Ud.46 KILOGRAMOS)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6489F10-1B1C-29DE-B8AD-88D46430E4AD}"/>
              </a:ext>
            </a:extLst>
          </p:cNvPr>
          <p:cNvSpPr txBox="1"/>
          <p:nvPr/>
        </p:nvSpPr>
        <p:spPr>
          <a:xfrm>
            <a:off x="8645237" y="5439993"/>
            <a:ext cx="3546763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10 de Agosto 2026</a:t>
            </a:r>
          </a:p>
        </p:txBody>
      </p:sp>
      <p:graphicFrame>
        <p:nvGraphicFramePr>
          <p:cNvPr id="2" name="Tabla 1">
            <a:extLst>
              <a:ext uri="{FF2B5EF4-FFF2-40B4-BE49-F238E27FC236}">
                <a16:creationId xmlns:a16="http://schemas.microsoft.com/office/drawing/2014/main" id="{A08BE158-57A3-CEE9-19DA-7CC1ADA151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5009466"/>
              </p:ext>
            </p:extLst>
          </p:nvPr>
        </p:nvGraphicFramePr>
        <p:xfrm>
          <a:off x="1097558" y="1213069"/>
          <a:ext cx="10018118" cy="4074526"/>
        </p:xfrm>
        <a:graphic>
          <a:graphicData uri="http://schemas.openxmlformats.org/drawingml/2006/table">
            <a:tbl>
              <a:tblPr/>
              <a:tblGrid>
                <a:gridCol w="1256797">
                  <a:extLst>
                    <a:ext uri="{9D8B030D-6E8A-4147-A177-3AD203B41FA5}">
                      <a16:colId xmlns:a16="http://schemas.microsoft.com/office/drawing/2014/main" val="3836133565"/>
                    </a:ext>
                  </a:extLst>
                </a:gridCol>
                <a:gridCol w="1208458">
                  <a:extLst>
                    <a:ext uri="{9D8B030D-6E8A-4147-A177-3AD203B41FA5}">
                      <a16:colId xmlns:a16="http://schemas.microsoft.com/office/drawing/2014/main" val="258682049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726797865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3294892999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3668527928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2655942074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904676799"/>
                    </a:ext>
                  </a:extLst>
                </a:gridCol>
                <a:gridCol w="1208458">
                  <a:extLst>
                    <a:ext uri="{9D8B030D-6E8A-4147-A177-3AD203B41FA5}">
                      <a16:colId xmlns:a16="http://schemas.microsoft.com/office/drawing/2014/main" val="2943624259"/>
                    </a:ext>
                  </a:extLst>
                </a:gridCol>
              </a:tblGrid>
              <a:tr h="410412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ZONA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VENTAS DE EXPORTACIÓN</a:t>
                      </a:r>
                      <a:r>
                        <a:rPr lang="es-CR" sz="1400" b="1" i="0" u="none" strike="noStrike" baseline="3000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s-CR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VENTAS CONSUMO NACIONAL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TOTAL DE VENTAS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5430094"/>
                  </a:ext>
                </a:extLst>
              </a:tr>
              <a:tr h="532796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u.46 kgs en consignación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 de 46 Kgs. con Precio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  Promedio $ por U. de 46 kgs.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u.46 kgs en consignación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 de 46 Kgs. 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PRECIO KG.POR ZONA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 EN UNIDADES DE 46 KILOGRAMOS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79173782"/>
                  </a:ext>
                </a:extLst>
              </a:tr>
              <a:tr h="2125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Coto Brus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235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123,135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336.37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18,422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2,795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141,792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7525670"/>
                  </a:ext>
                </a:extLst>
              </a:tr>
              <a:tr h="2125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Los Santos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459,769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347.38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34,787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2,960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494,556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81851921"/>
                  </a:ext>
                </a:extLst>
              </a:tr>
              <a:tr h="2125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Pérez Zeledón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141,157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346.11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31,337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2,900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172,493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74134266"/>
                  </a:ext>
                </a:extLst>
              </a:tr>
              <a:tr h="2125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Turrialba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57,847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314.11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2,998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2,702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60,845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7781761"/>
                  </a:ext>
                </a:extLst>
              </a:tr>
              <a:tr h="2125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Valle Central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139,607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342.32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13,757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2,891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153,363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7784925"/>
                  </a:ext>
                </a:extLst>
              </a:tr>
              <a:tr h="41635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Valle  Occidental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1,125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324,869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328.09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36,586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2,887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362,580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3234091"/>
                  </a:ext>
                </a:extLst>
              </a:tr>
              <a:tr h="2125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Zona Norte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5,768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411.34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1,898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3,131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7,667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9070650"/>
                  </a:ext>
                </a:extLst>
              </a:tr>
              <a:tr h="21259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Total Nacional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1,360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1,252,152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339.34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139,785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2,895.57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1,393,297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3967178"/>
                  </a:ext>
                </a:extLst>
              </a:tr>
              <a:tr h="21259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48848196"/>
                  </a:ext>
                </a:extLst>
              </a:tr>
              <a:tr h="172805">
                <a:tc grid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Detalle de comercialización de café por zonas, tanto de Consumo Nacional como de Exportación, aplicando el rendimiento de la cosecha anterior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08294958"/>
                  </a:ext>
                </a:extLst>
              </a:tr>
              <a:tr h="18000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52182494"/>
                  </a:ext>
                </a:extLst>
              </a:tr>
              <a:tr h="212592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El promedio nacional de exportación por unidad de 46 kg es de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1" i="0" u="none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1" i="0" u="none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$ 339.34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93553410"/>
                  </a:ext>
                </a:extLst>
              </a:tr>
              <a:tr h="212592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El promedio nacional de ventas de consumo nacional por kg es de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₡2,895.57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65206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60371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10444-9D2F-C06B-5980-7F81AC2D03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BE0C0CF3-F121-AFCF-F567-70ED64B1F47A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COMERCIALIZACIÓN POR ZONAS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0D253409-8E6F-D4A5-71F6-EF24DFA5BC67}"/>
              </a:ext>
            </a:extLst>
          </p:cNvPr>
          <p:cNvSpPr txBox="1"/>
          <p:nvPr/>
        </p:nvSpPr>
        <p:spPr>
          <a:xfrm>
            <a:off x="1097558" y="722720"/>
            <a:ext cx="10018118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COSECHA 2026/2027   (EN Ud.46 KILOGRAMOS)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95E6C09-DA4D-A64F-3C9D-CB35E8080614}"/>
              </a:ext>
            </a:extLst>
          </p:cNvPr>
          <p:cNvSpPr txBox="1"/>
          <p:nvPr/>
        </p:nvSpPr>
        <p:spPr>
          <a:xfrm>
            <a:off x="8645237" y="5439993"/>
            <a:ext cx="3546763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10 de Agosto 2026</a:t>
            </a:r>
          </a:p>
        </p:txBody>
      </p:sp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A2B4B756-10D1-5DD1-343B-E31A9AEBB2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4025724"/>
              </p:ext>
            </p:extLst>
          </p:nvPr>
        </p:nvGraphicFramePr>
        <p:xfrm>
          <a:off x="1097558" y="1242658"/>
          <a:ext cx="10018118" cy="4009590"/>
        </p:xfrm>
        <a:graphic>
          <a:graphicData uri="http://schemas.openxmlformats.org/drawingml/2006/table">
            <a:tbl>
              <a:tblPr/>
              <a:tblGrid>
                <a:gridCol w="1256797">
                  <a:extLst>
                    <a:ext uri="{9D8B030D-6E8A-4147-A177-3AD203B41FA5}">
                      <a16:colId xmlns:a16="http://schemas.microsoft.com/office/drawing/2014/main" val="2236273449"/>
                    </a:ext>
                  </a:extLst>
                </a:gridCol>
                <a:gridCol w="1208458">
                  <a:extLst>
                    <a:ext uri="{9D8B030D-6E8A-4147-A177-3AD203B41FA5}">
                      <a16:colId xmlns:a16="http://schemas.microsoft.com/office/drawing/2014/main" val="1077430492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1662247991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64148417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3208418276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461539622"/>
                    </a:ext>
                  </a:extLst>
                </a:gridCol>
                <a:gridCol w="1268881">
                  <a:extLst>
                    <a:ext uri="{9D8B030D-6E8A-4147-A177-3AD203B41FA5}">
                      <a16:colId xmlns:a16="http://schemas.microsoft.com/office/drawing/2014/main" val="1583025164"/>
                    </a:ext>
                  </a:extLst>
                </a:gridCol>
                <a:gridCol w="1208458">
                  <a:extLst>
                    <a:ext uri="{9D8B030D-6E8A-4147-A177-3AD203B41FA5}">
                      <a16:colId xmlns:a16="http://schemas.microsoft.com/office/drawing/2014/main" val="3548581626"/>
                    </a:ext>
                  </a:extLst>
                </a:gridCol>
              </a:tblGrid>
              <a:tr h="325096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ZONA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VENTAS DE EXPORTACIÓN</a:t>
                      </a:r>
                      <a:r>
                        <a:rPr lang="es-CR" sz="1400" b="1" i="0" u="none" strike="noStrike" baseline="30000"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endParaRPr lang="es-CR" sz="1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VENTAS CONSUMO NACIONAL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TOTAL DE VENTAS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2833958"/>
                  </a:ext>
                </a:extLst>
              </a:tr>
              <a:tr h="483639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u.46 kgs en consignación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 de 46 Kgs. con Precio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  Promedio $ por U. de 46 kgs.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u.46 kgs en consignación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Ventas en U. de 46 Kgs. 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PRECIO KG.POR ZONA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Arial" panose="020B0604020202020204" pitchFamily="34" charset="0"/>
                        </a:rPr>
                        <a:t> EN UNIDADES DE 46 KILOGRAMOS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75297004"/>
                  </a:ext>
                </a:extLst>
              </a:tr>
              <a:tr h="1929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Coto Brus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11,349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36,437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317.88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600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2,387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48,386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969671"/>
                  </a:ext>
                </a:extLst>
              </a:tr>
              <a:tr h="1929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Los Santos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14,567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94,531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287.03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11,394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2,244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120,492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4177217"/>
                  </a:ext>
                </a:extLst>
              </a:tr>
              <a:tr h="1929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Pérez Zeledón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2,887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27,146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313.19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1,500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2,357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31,533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9958601"/>
                  </a:ext>
                </a:extLst>
              </a:tr>
              <a:tr h="1929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Turrialba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5,750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11,925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307.37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-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17,675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13292741"/>
                  </a:ext>
                </a:extLst>
              </a:tr>
              <a:tr h="1929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Valle Central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15,994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30,136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306.79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2,475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2,261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48,605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7789718"/>
                  </a:ext>
                </a:extLst>
              </a:tr>
              <a:tr h="3779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Valle  Occidental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43,739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68,909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320.00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1,350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1,800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2,560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115,798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3876959"/>
                  </a:ext>
                </a:extLst>
              </a:tr>
              <a:tr h="1929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Zona Norte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-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                     -  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44380525"/>
                  </a:ext>
                </a:extLst>
              </a:tr>
              <a:tr h="19297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Total Nacional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94,286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269,083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305.40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1,350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17,769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</a:rPr>
                        <a:t>  2,292.77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Arial" panose="020B0604020202020204" pitchFamily="34" charset="0"/>
                        </a:rPr>
                        <a:t>  382,488 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76709248"/>
                  </a:ext>
                </a:extLst>
              </a:tr>
              <a:tr h="19297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4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6250028"/>
                  </a:ext>
                </a:extLst>
              </a:tr>
              <a:tr h="140131">
                <a:tc grid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Detalle de comercialización de café por zonas, tanto de Consumo Nacional como de Exportación, aplicando el rendimiento de la cosecha anterior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7201117"/>
                  </a:ext>
                </a:extLst>
              </a:tr>
              <a:tr h="1401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48455496"/>
                  </a:ext>
                </a:extLst>
              </a:tr>
              <a:tr h="192978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El promedio nacional de exportación por unidad de 46 kg es de 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1" i="0" u="none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1" i="0" u="none" strike="noStrike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$ 305.40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4529731"/>
                  </a:ext>
                </a:extLst>
              </a:tr>
              <a:tr h="272249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 dirty="0">
                          <a:effectLst/>
                          <a:latin typeface="Arial" panose="020B0604020202020204" pitchFamily="34" charset="0"/>
                        </a:rPr>
                        <a:t>El promedio nacional de ventas de consumo nacional por kg es de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400" b="0" i="0" u="none" strike="noStrike">
                          <a:effectLst/>
                          <a:latin typeface="Arial" panose="020B0604020202020204" pitchFamily="34" charset="0"/>
                        </a:rPr>
                        <a:t>₡2,292.77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 dirty="0"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9242" marR="9242" marT="9242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55620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131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9FFF25-1981-7D43-7B7D-9E5D2D01B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6B2F9A11-03FA-9E8A-F984-D403075D7704}"/>
              </a:ext>
            </a:extLst>
          </p:cNvPr>
          <p:cNvSpPr txBox="1"/>
          <p:nvPr/>
        </p:nvSpPr>
        <p:spPr>
          <a:xfrm>
            <a:off x="0" y="218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COMPARATIVO COMERCIALIZACIÓN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AE038F37-2FCE-21FF-A132-2E3BCBFBEA77}"/>
              </a:ext>
            </a:extLst>
          </p:cNvPr>
          <p:cNvSpPr txBox="1">
            <a:spLocks/>
          </p:cNvSpPr>
          <p:nvPr/>
        </p:nvSpPr>
        <p:spPr>
          <a:xfrm>
            <a:off x="1120387" y="689964"/>
            <a:ext cx="9861936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DE LAS ULTIMAS TRES COSECHAS Al segundo año de cada período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A60CFAD0-C18E-8430-5653-649ADF4BEE77}"/>
              </a:ext>
            </a:extLst>
          </p:cNvPr>
          <p:cNvSpPr txBox="1">
            <a:spLocks/>
          </p:cNvSpPr>
          <p:nvPr/>
        </p:nvSpPr>
        <p:spPr>
          <a:xfrm>
            <a:off x="8645237" y="5439993"/>
            <a:ext cx="3546763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10 de Agosto 2026</a:t>
            </a:r>
          </a:p>
        </p:txBody>
      </p:sp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158D7228-FF1F-73DD-04AB-9412488C904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0452518"/>
              </p:ext>
            </p:extLst>
          </p:nvPr>
        </p:nvGraphicFramePr>
        <p:xfrm>
          <a:off x="1120387" y="1114175"/>
          <a:ext cx="9861934" cy="2377055"/>
        </p:xfrm>
        <a:graphic>
          <a:graphicData uri="http://schemas.openxmlformats.org/drawingml/2006/table">
            <a:tbl>
              <a:tblPr/>
              <a:tblGrid>
                <a:gridCol w="1106976">
                  <a:extLst>
                    <a:ext uri="{9D8B030D-6E8A-4147-A177-3AD203B41FA5}">
                      <a16:colId xmlns:a16="http://schemas.microsoft.com/office/drawing/2014/main" val="1937118899"/>
                    </a:ext>
                  </a:extLst>
                </a:gridCol>
                <a:gridCol w="886519">
                  <a:extLst>
                    <a:ext uri="{9D8B030D-6E8A-4147-A177-3AD203B41FA5}">
                      <a16:colId xmlns:a16="http://schemas.microsoft.com/office/drawing/2014/main" val="3150219893"/>
                    </a:ext>
                  </a:extLst>
                </a:gridCol>
                <a:gridCol w="935770">
                  <a:extLst>
                    <a:ext uri="{9D8B030D-6E8A-4147-A177-3AD203B41FA5}">
                      <a16:colId xmlns:a16="http://schemas.microsoft.com/office/drawing/2014/main" val="680307880"/>
                    </a:ext>
                  </a:extLst>
                </a:gridCol>
                <a:gridCol w="302542">
                  <a:extLst>
                    <a:ext uri="{9D8B030D-6E8A-4147-A177-3AD203B41FA5}">
                      <a16:colId xmlns:a16="http://schemas.microsoft.com/office/drawing/2014/main" val="4164762610"/>
                    </a:ext>
                  </a:extLst>
                </a:gridCol>
                <a:gridCol w="891209">
                  <a:extLst>
                    <a:ext uri="{9D8B030D-6E8A-4147-A177-3AD203B41FA5}">
                      <a16:colId xmlns:a16="http://schemas.microsoft.com/office/drawing/2014/main" val="3133612468"/>
                    </a:ext>
                  </a:extLst>
                </a:gridCol>
                <a:gridCol w="886519">
                  <a:extLst>
                    <a:ext uri="{9D8B030D-6E8A-4147-A177-3AD203B41FA5}">
                      <a16:colId xmlns:a16="http://schemas.microsoft.com/office/drawing/2014/main" val="760025530"/>
                    </a:ext>
                  </a:extLst>
                </a:gridCol>
                <a:gridCol w="844303">
                  <a:extLst>
                    <a:ext uri="{9D8B030D-6E8A-4147-A177-3AD203B41FA5}">
                      <a16:colId xmlns:a16="http://schemas.microsoft.com/office/drawing/2014/main" val="742409809"/>
                    </a:ext>
                  </a:extLst>
                </a:gridCol>
                <a:gridCol w="302542">
                  <a:extLst>
                    <a:ext uri="{9D8B030D-6E8A-4147-A177-3AD203B41FA5}">
                      <a16:colId xmlns:a16="http://schemas.microsoft.com/office/drawing/2014/main" val="3612348709"/>
                    </a:ext>
                  </a:extLst>
                </a:gridCol>
                <a:gridCol w="891209">
                  <a:extLst>
                    <a:ext uri="{9D8B030D-6E8A-4147-A177-3AD203B41FA5}">
                      <a16:colId xmlns:a16="http://schemas.microsoft.com/office/drawing/2014/main" val="99016001"/>
                    </a:ext>
                  </a:extLst>
                </a:gridCol>
                <a:gridCol w="886519">
                  <a:extLst>
                    <a:ext uri="{9D8B030D-6E8A-4147-A177-3AD203B41FA5}">
                      <a16:colId xmlns:a16="http://schemas.microsoft.com/office/drawing/2014/main" val="2398354685"/>
                    </a:ext>
                  </a:extLst>
                </a:gridCol>
                <a:gridCol w="935770">
                  <a:extLst>
                    <a:ext uri="{9D8B030D-6E8A-4147-A177-3AD203B41FA5}">
                      <a16:colId xmlns:a16="http://schemas.microsoft.com/office/drawing/2014/main" val="2026742005"/>
                    </a:ext>
                  </a:extLst>
                </a:gridCol>
                <a:gridCol w="218111">
                  <a:extLst>
                    <a:ext uri="{9D8B030D-6E8A-4147-A177-3AD203B41FA5}">
                      <a16:colId xmlns:a16="http://schemas.microsoft.com/office/drawing/2014/main" val="2348898756"/>
                    </a:ext>
                  </a:extLst>
                </a:gridCol>
                <a:gridCol w="773945">
                  <a:extLst>
                    <a:ext uri="{9D8B030D-6E8A-4147-A177-3AD203B41FA5}">
                      <a16:colId xmlns:a16="http://schemas.microsoft.com/office/drawing/2014/main" val="2481390350"/>
                    </a:ext>
                  </a:extLst>
                </a:gridCol>
              </a:tblGrid>
              <a:tr h="159404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Mercado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Cosecha 2023-2024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30A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Cosecha 2024-2025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solidFill>
                            <a:srgbClr val="FFFFFF"/>
                          </a:solidFill>
                          <a:effectLst/>
                          <a:latin typeface="Calibri Light" panose="020F0302020204030204" pitchFamily="34" charset="0"/>
                        </a:rPr>
                        <a:t>Cosecha 2025-2026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6697883"/>
                  </a:ext>
                </a:extLst>
              </a:tr>
              <a:tr h="291481">
                <a:tc v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Vendido en Ud. de 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Precio Promedio 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% Prod.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Vendido en Ud. de 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Precio Promedio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% Prod.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Vendido en Ud. de 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Precio Promedio 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% Prod.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6916548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1,248,846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$226.47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8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80.97%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1,438,062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$302.67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83.59%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1,252,152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$339.34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82.49%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25388824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EXP.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9,357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***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0.61%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3,812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***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0.22%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1,360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***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0.09%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76471639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Consumo Local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162,018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₡1,947.32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Kg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10.50%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171,868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₡3,105.22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Kg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9.99%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139,785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₡2,895.57</a:t>
                      </a:r>
                    </a:p>
                  </a:txBody>
                  <a:tcPr marL="0" marR="91088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Kg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9.21%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53406037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Consignación C.N.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8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68114740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Total  Vendido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1,420,221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92.08%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1,613,742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93.80%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1,393,297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91.79%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64798546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Por Vender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122,127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7.92%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106,625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6.20%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124,578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8.21%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12692399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Exportado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929,623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8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1,146,678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8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1,017,948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                     -  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8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6796757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Por Exportar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328,580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26.12%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295,196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20.47%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235,564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3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18.79%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6346487"/>
                  </a:ext>
                </a:extLst>
              </a:tr>
              <a:tr h="21253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Producción Total  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1,542,348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100.00%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1,720,367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100.00%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1,517,875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8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300" b="0" i="0" u="none" strike="noStrike" dirty="0">
                          <a:effectLst/>
                          <a:latin typeface="Calibri Light" panose="020F0302020204030204" pitchFamily="34" charset="0"/>
                        </a:rPr>
                        <a:t>100.00%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3701870"/>
                  </a:ext>
                </a:extLst>
              </a:tr>
            </a:tbl>
          </a:graphicData>
        </a:graphic>
      </p:graphicFrame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7C91938B-C033-45A8-B772-192C7F469E4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69126157"/>
              </p:ext>
            </p:extLst>
          </p:nvPr>
        </p:nvGraphicFramePr>
        <p:xfrm>
          <a:off x="1120388" y="3583593"/>
          <a:ext cx="9861934" cy="17734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66671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85430C-E6FA-EE97-5799-BB9AA579B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E3F05F5-5D7C-759A-7C1A-A935792CBE41}"/>
              </a:ext>
            </a:extLst>
          </p:cNvPr>
          <p:cNvSpPr txBox="1"/>
          <p:nvPr/>
        </p:nvSpPr>
        <p:spPr>
          <a:xfrm>
            <a:off x="0" y="0"/>
            <a:ext cx="7603200" cy="480131"/>
          </a:xfrm>
          <a:prstGeom prst="rect">
            <a:avLst/>
          </a:prstGeom>
          <a:solidFill>
            <a:srgbClr val="499057"/>
          </a:solidFill>
        </p:spPr>
        <p:txBody>
          <a:bodyPr wrap="square" rtlCol="0">
            <a:spAutoFit/>
          </a:bodyPr>
          <a:lstStyle>
            <a:defPPr>
              <a:defRPr lang="es-CR"/>
            </a:defPPr>
            <a:lvl1pPr algn="ctr">
              <a:lnSpc>
                <a:spcPct val="90000"/>
              </a:lnSpc>
              <a:spcBef>
                <a:spcPct val="0"/>
              </a:spcBef>
              <a:defRPr kumimoji="0" sz="2800" b="1" i="0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" panose="020F0502020204030204"/>
                <a:ea typeface="+mj-ea"/>
                <a:cs typeface="+mj-cs"/>
              </a:defRPr>
            </a:lvl1pPr>
          </a:lstStyle>
          <a:p>
            <a:r>
              <a:rPr lang="es-ES" dirty="0">
                <a:solidFill>
                  <a:schemeClr val="bg1"/>
                </a:solidFill>
              </a:rPr>
              <a:t>COMERCIALIZACIÓN COSECHAS FUTURAS</a:t>
            </a:r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17FB8DA8-45C0-2404-B43D-2AC245B93FBC}"/>
              </a:ext>
            </a:extLst>
          </p:cNvPr>
          <p:cNvSpPr txBox="1">
            <a:spLocks/>
          </p:cNvSpPr>
          <p:nvPr/>
        </p:nvSpPr>
        <p:spPr>
          <a:xfrm>
            <a:off x="1120387" y="689964"/>
            <a:ext cx="9861936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Cosecha 2027-2028</a:t>
            </a:r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2B426963-1096-9604-3DE9-AE1AC8FC6352}"/>
              </a:ext>
            </a:extLst>
          </p:cNvPr>
          <p:cNvSpPr txBox="1">
            <a:spLocks/>
          </p:cNvSpPr>
          <p:nvPr/>
        </p:nvSpPr>
        <p:spPr>
          <a:xfrm>
            <a:off x="8645237" y="5439993"/>
            <a:ext cx="3546763" cy="337952"/>
          </a:xfrm>
          <a:prstGeom prst="rect">
            <a:avLst/>
          </a:prstGeom>
          <a:solidFill>
            <a:srgbClr val="499057"/>
          </a:solidFill>
          <a:ln w="44450" cap="rnd">
            <a:noFill/>
          </a:ln>
        </p:spPr>
        <p:txBody>
          <a:bodyPr vert="horz" lIns="91440" tIns="45720" rIns="91440" bIns="45720" rtlCol="0" anchor="ctr" anchorCtr="0">
            <a:noAutofit/>
          </a:bodyPr>
          <a:lstStyle>
            <a:defPPr>
              <a:defRPr lang="es-ES_tradnl"/>
            </a:defPPr>
            <a:lvl1pPr algn="ctr">
              <a:lnSpc>
                <a:spcPct val="90000"/>
              </a:lnSpc>
              <a:spcBef>
                <a:spcPct val="0"/>
              </a:spcBef>
              <a:buNone/>
              <a:defRPr sz="28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venir Black"/>
                <a:ea typeface="+mj-ea"/>
                <a:cs typeface="+mj-cs"/>
              </a:defRPr>
            </a:lvl1pPr>
          </a:lstStyle>
          <a:p>
            <a:r>
              <a:rPr lang="es-ES" sz="2000" dirty="0">
                <a:latin typeface="Calibri" panose="020F0502020204030204" pitchFamily="34" charset="0"/>
                <a:cs typeface="Calibri" panose="020F0502020204030204" pitchFamily="34" charset="0"/>
              </a:rPr>
              <a:t>Corte al 10 de Agosto 2026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7657B578-66C1-0EA2-94DD-3C68945BDB6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1299755"/>
              </p:ext>
            </p:extLst>
          </p:nvPr>
        </p:nvGraphicFramePr>
        <p:xfrm>
          <a:off x="1120386" y="1579347"/>
          <a:ext cx="9861935" cy="2846003"/>
        </p:xfrm>
        <a:graphic>
          <a:graphicData uri="http://schemas.openxmlformats.org/drawingml/2006/table">
            <a:tbl>
              <a:tblPr/>
              <a:tblGrid>
                <a:gridCol w="1547949">
                  <a:extLst>
                    <a:ext uri="{9D8B030D-6E8A-4147-A177-3AD203B41FA5}">
                      <a16:colId xmlns:a16="http://schemas.microsoft.com/office/drawing/2014/main" val="3874169978"/>
                    </a:ext>
                  </a:extLst>
                </a:gridCol>
                <a:gridCol w="1335731">
                  <a:extLst>
                    <a:ext uri="{9D8B030D-6E8A-4147-A177-3AD203B41FA5}">
                      <a16:colId xmlns:a16="http://schemas.microsoft.com/office/drawing/2014/main" val="2704333136"/>
                    </a:ext>
                  </a:extLst>
                </a:gridCol>
                <a:gridCol w="1498015">
                  <a:extLst>
                    <a:ext uri="{9D8B030D-6E8A-4147-A177-3AD203B41FA5}">
                      <a16:colId xmlns:a16="http://schemas.microsoft.com/office/drawing/2014/main" val="2552206775"/>
                    </a:ext>
                  </a:extLst>
                </a:gridCol>
                <a:gridCol w="1597883">
                  <a:extLst>
                    <a:ext uri="{9D8B030D-6E8A-4147-A177-3AD203B41FA5}">
                      <a16:colId xmlns:a16="http://schemas.microsoft.com/office/drawing/2014/main" val="3116747932"/>
                    </a:ext>
                  </a:extLst>
                </a:gridCol>
                <a:gridCol w="2034805">
                  <a:extLst>
                    <a:ext uri="{9D8B030D-6E8A-4147-A177-3AD203B41FA5}">
                      <a16:colId xmlns:a16="http://schemas.microsoft.com/office/drawing/2014/main" val="472117336"/>
                    </a:ext>
                  </a:extLst>
                </a:gridCol>
                <a:gridCol w="1847552">
                  <a:extLst>
                    <a:ext uri="{9D8B030D-6E8A-4147-A177-3AD203B41FA5}">
                      <a16:colId xmlns:a16="http://schemas.microsoft.com/office/drawing/2014/main" val="3177689101"/>
                    </a:ext>
                  </a:extLst>
                </a:gridCol>
              </a:tblGrid>
              <a:tr h="356107"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400" b="1" i="0" u="none" strike="noStrike">
                          <a:effectLst/>
                          <a:latin typeface="Calibri Light" panose="020F0302020204030204" pitchFamily="34" charset="0"/>
                        </a:rPr>
                        <a:t>Volumen en U. 46 kg. - Para exportación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129137"/>
                  </a:ext>
                </a:extLst>
              </a:tr>
              <a:tr h="85465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Cosecha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Ventas TOTALES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Ventas en Consignación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Ventas con Precio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100" b="1" i="0" u="none" strike="noStrike">
                          <a:effectLst/>
                          <a:latin typeface="Calibri Light" panose="020F0302020204030204" pitchFamily="34" charset="0"/>
                        </a:rPr>
                        <a:t>Precio Rieles Promedio $/Ud.46 kg.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R" sz="1200" b="1" i="0" u="none" strike="noStrike">
                          <a:effectLst/>
                          <a:latin typeface="Calibri Light" panose="020F0302020204030204" pitchFamily="34" charset="0"/>
                        </a:rPr>
                        <a:t>Variación  % precio 1/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92315315"/>
                  </a:ext>
                </a:extLst>
              </a:tr>
              <a:tr h="227908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8574276"/>
                  </a:ext>
                </a:extLst>
              </a:tr>
              <a:tr h="39883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1" i="0" u="none" strike="noStrike">
                          <a:effectLst/>
                          <a:latin typeface="Calibri Light" panose="020F0302020204030204" pitchFamily="34" charset="0"/>
                        </a:rPr>
                        <a:t>2027-2028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0" i="0" u="none" strike="noStrike">
                          <a:effectLst/>
                          <a:latin typeface="Calibri Light" panose="020F0302020204030204" pitchFamily="34" charset="0"/>
                        </a:rPr>
                        <a:t>  20,805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  5,062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  15,743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  291.70 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600" b="0" i="0" u="none" strike="noStrike">
                          <a:effectLst/>
                          <a:latin typeface="Calibri Light" panose="020F0302020204030204" pitchFamily="34" charset="0"/>
                        </a:rPr>
                        <a:t>0.00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49326530"/>
                  </a:ext>
                </a:extLst>
              </a:tr>
              <a:tr h="25069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1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100" b="1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8906564"/>
                  </a:ext>
                </a:extLst>
              </a:tr>
              <a:tr h="27349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2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endParaRPr lang="es-CR" sz="1000" b="0" i="0" u="none" strike="noStrike"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1810872"/>
                  </a:ext>
                </a:extLst>
              </a:tr>
              <a:tr h="242152">
                <a:tc gridSpan="3"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1" i="0" u="none" strike="noStrike">
                          <a:effectLst/>
                          <a:latin typeface="Calibri Light" panose="020F0302020204030204" pitchFamily="34" charset="0"/>
                        </a:rPr>
                        <a:t>1/ Variación porcentual en el precio: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4509054"/>
                  </a:ext>
                </a:extLst>
              </a:tr>
              <a:tr h="242152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 con respecto al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s-CR" sz="1000" b="0" i="0" u="none" strike="noStrike">
                          <a:solidFill>
                            <a:srgbClr val="0000FF"/>
                          </a:solidFill>
                          <a:effectLst/>
                          <a:latin typeface="Calibri Light" panose="020F0302020204030204" pitchFamily="34" charset="0"/>
                        </a:rPr>
                        <a:t>3/8/2026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Cosecha 2026-2027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R" sz="1000" b="0" i="0" u="none" strike="noStrike" dirty="0">
                          <a:effectLst/>
                          <a:latin typeface="Calibri Light" panose="020F0302020204030204" pitchFamily="34" charset="0"/>
                        </a:rPr>
                        <a:t> 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720753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137020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14343</TotalTime>
  <Words>1369</Words>
  <Application>Microsoft Office PowerPoint</Application>
  <PresentationFormat>Panorámica</PresentationFormat>
  <Paragraphs>537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Aptos</vt:lpstr>
      <vt:lpstr>Arial</vt:lpstr>
      <vt:lpstr>Calibri</vt:lpstr>
      <vt:lpstr>Calibri Light</vt:lpstr>
      <vt:lpstr>Slenco Black</vt:lpstr>
      <vt:lpstr>Tema de Office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aquiros</dc:creator>
  <cp:lastModifiedBy>Juan Carlos Castillo Molina</cp:lastModifiedBy>
  <cp:revision>26</cp:revision>
  <dcterms:created xsi:type="dcterms:W3CDTF">2023-12-07T15:07:55Z</dcterms:created>
  <dcterms:modified xsi:type="dcterms:W3CDTF">2026-08-11T17:00:23Z</dcterms:modified>
</cp:coreProperties>
</file>